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ti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39"/>
  </p:notesMasterIdLst>
  <p:handoutMasterIdLst>
    <p:handoutMasterId r:id="rId40"/>
  </p:handoutMasterIdLst>
  <p:sldIdLst>
    <p:sldId id="339" r:id="rId6"/>
    <p:sldId id="595" r:id="rId7"/>
    <p:sldId id="499" r:id="rId8"/>
    <p:sldId id="500" r:id="rId9"/>
    <p:sldId id="346" r:id="rId10"/>
    <p:sldId id="537" r:id="rId11"/>
    <p:sldId id="563" r:id="rId12"/>
    <p:sldId id="564" r:id="rId13"/>
    <p:sldId id="491" r:id="rId14"/>
    <p:sldId id="561" r:id="rId15"/>
    <p:sldId id="565" r:id="rId16"/>
    <p:sldId id="577" r:id="rId17"/>
    <p:sldId id="576" r:id="rId18"/>
    <p:sldId id="578" r:id="rId19"/>
    <p:sldId id="582" r:id="rId20"/>
    <p:sldId id="583" r:id="rId21"/>
    <p:sldId id="584" r:id="rId22"/>
    <p:sldId id="585" r:id="rId23"/>
    <p:sldId id="586" r:id="rId24"/>
    <p:sldId id="587" r:id="rId25"/>
    <p:sldId id="588" r:id="rId26"/>
    <p:sldId id="589" r:id="rId27"/>
    <p:sldId id="603" r:id="rId28"/>
    <p:sldId id="604" r:id="rId29"/>
    <p:sldId id="605" r:id="rId30"/>
    <p:sldId id="403" r:id="rId31"/>
    <p:sldId id="552" r:id="rId32"/>
    <p:sldId id="593" r:id="rId33"/>
    <p:sldId id="600" r:id="rId34"/>
    <p:sldId id="596" r:id="rId35"/>
    <p:sldId id="598" r:id="rId36"/>
    <p:sldId id="599" r:id="rId37"/>
    <p:sldId id="546" r:id="rId38"/>
  </p:sldIdLst>
  <p:sldSz cx="9144000" cy="6858000" type="screen4x3"/>
  <p:notesSz cx="10234613" cy="70993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36">
          <p15:clr>
            <a:srgbClr val="A4A3A4"/>
          </p15:clr>
        </p15:guide>
        <p15:guide id="2" pos="322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0000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스타일 없음, 표 눈금">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76" autoAdjust="0"/>
    <p:restoredTop sz="90038" autoAdjust="0"/>
  </p:normalViewPr>
  <p:slideViewPr>
    <p:cSldViewPr>
      <p:cViewPr varScale="1">
        <p:scale>
          <a:sx n="55" d="100"/>
          <a:sy n="55" d="100"/>
        </p:scale>
        <p:origin x="42" y="528"/>
      </p:cViewPr>
      <p:guideLst>
        <p:guide orient="horz" pos="2160"/>
        <p:guide pos="2880"/>
      </p:guideLst>
    </p:cSldViewPr>
  </p:slideViewPr>
  <p:notesTextViewPr>
    <p:cViewPr>
      <p:scale>
        <a:sx n="1" d="1"/>
        <a:sy n="1" d="1"/>
      </p:scale>
      <p:origin x="0" y="0"/>
    </p:cViewPr>
  </p:notesTextViewPr>
  <p:sorterViewPr>
    <p:cViewPr>
      <p:scale>
        <a:sx n="125" d="100"/>
        <a:sy n="125" d="100"/>
      </p:scale>
      <p:origin x="0" y="9432"/>
    </p:cViewPr>
  </p:sorterViewPr>
  <p:notesViewPr>
    <p:cSldViewPr>
      <p:cViewPr varScale="1">
        <p:scale>
          <a:sx n="88" d="100"/>
          <a:sy n="88" d="100"/>
        </p:scale>
        <p:origin x="-3822" y="-102"/>
      </p:cViewPr>
      <p:guideLst>
        <p:guide orient="horz" pos="2236"/>
        <p:guide pos="322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image" Target="../media/image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4436115" cy="355306"/>
          </a:xfrm>
          <a:prstGeom prst="rect">
            <a:avLst/>
          </a:prstGeom>
        </p:spPr>
        <p:txBody>
          <a:bodyPr vert="horz" lIns="94759" tIns="47380" rIns="94759" bIns="47380" rtlCol="0"/>
          <a:lstStyle>
            <a:lvl1pPr algn="l">
              <a:defRPr sz="1200"/>
            </a:lvl1pPr>
          </a:lstStyle>
          <a:p>
            <a:endParaRPr lang="ko-KR" altLang="en-US"/>
          </a:p>
        </p:txBody>
      </p:sp>
      <p:sp>
        <p:nvSpPr>
          <p:cNvPr id="3" name="날짜 개체 틀 2"/>
          <p:cNvSpPr>
            <a:spLocks noGrp="1"/>
          </p:cNvSpPr>
          <p:nvPr>
            <p:ph type="dt" sz="quarter" idx="1"/>
          </p:nvPr>
        </p:nvSpPr>
        <p:spPr>
          <a:xfrm>
            <a:off x="5796109" y="0"/>
            <a:ext cx="4436115" cy="355306"/>
          </a:xfrm>
          <a:prstGeom prst="rect">
            <a:avLst/>
          </a:prstGeom>
        </p:spPr>
        <p:txBody>
          <a:bodyPr vert="horz" lIns="94759" tIns="47380" rIns="94759" bIns="47380" rtlCol="0"/>
          <a:lstStyle>
            <a:lvl1pPr algn="r">
              <a:defRPr sz="1200"/>
            </a:lvl1pPr>
          </a:lstStyle>
          <a:p>
            <a:fld id="{D4EB0BC6-6A7D-4CAC-B825-B4EB3D6F7847}" type="datetimeFigureOut">
              <a:rPr lang="ko-KR" altLang="en-US" smtClean="0"/>
              <a:t>2015-08-11</a:t>
            </a:fld>
            <a:endParaRPr lang="ko-KR" altLang="en-US"/>
          </a:p>
        </p:txBody>
      </p:sp>
      <p:sp>
        <p:nvSpPr>
          <p:cNvPr id="4" name="바닥글 개체 틀 3"/>
          <p:cNvSpPr>
            <a:spLocks noGrp="1"/>
          </p:cNvSpPr>
          <p:nvPr>
            <p:ph type="ftr" sz="quarter" idx="2"/>
          </p:nvPr>
        </p:nvSpPr>
        <p:spPr>
          <a:xfrm>
            <a:off x="0" y="6742859"/>
            <a:ext cx="4436115" cy="355306"/>
          </a:xfrm>
          <a:prstGeom prst="rect">
            <a:avLst/>
          </a:prstGeom>
        </p:spPr>
        <p:txBody>
          <a:bodyPr vert="horz" lIns="94759" tIns="47380" rIns="94759" bIns="47380"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5796109" y="6742859"/>
            <a:ext cx="4436115" cy="355306"/>
          </a:xfrm>
          <a:prstGeom prst="rect">
            <a:avLst/>
          </a:prstGeom>
        </p:spPr>
        <p:txBody>
          <a:bodyPr vert="horz" lIns="94759" tIns="47380" rIns="94759" bIns="47380" rtlCol="0" anchor="b"/>
          <a:lstStyle>
            <a:lvl1pPr algn="r">
              <a:defRPr sz="1200"/>
            </a:lvl1pPr>
          </a:lstStyle>
          <a:p>
            <a:fld id="{B5661A1E-43BF-4F74-8062-AA1FC3ED9782}" type="slidenum">
              <a:rPr lang="ko-KR" altLang="en-US" smtClean="0"/>
              <a:t>‹#›</a:t>
            </a:fld>
            <a:endParaRPr lang="ko-KR" altLang="en-US"/>
          </a:p>
        </p:txBody>
      </p:sp>
    </p:spTree>
    <p:extLst>
      <p:ext uri="{BB962C8B-B14F-4D97-AF65-F5344CB8AC3E}">
        <p14:creationId xmlns:p14="http://schemas.microsoft.com/office/powerpoint/2010/main" val="18870047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2" y="0"/>
            <a:ext cx="4434999" cy="354965"/>
          </a:xfrm>
          <a:prstGeom prst="rect">
            <a:avLst/>
          </a:prstGeom>
        </p:spPr>
        <p:txBody>
          <a:bodyPr vert="horz" lIns="94759" tIns="47380" rIns="94759" bIns="47380" rtlCol="0"/>
          <a:lstStyle>
            <a:lvl1pPr algn="l">
              <a:defRPr sz="1200"/>
            </a:lvl1pPr>
          </a:lstStyle>
          <a:p>
            <a:endParaRPr lang="ko-KR" altLang="en-US"/>
          </a:p>
        </p:txBody>
      </p:sp>
      <p:sp>
        <p:nvSpPr>
          <p:cNvPr id="3" name="날짜 개체 틀 2"/>
          <p:cNvSpPr>
            <a:spLocks noGrp="1"/>
          </p:cNvSpPr>
          <p:nvPr>
            <p:ph type="dt" idx="1"/>
          </p:nvPr>
        </p:nvSpPr>
        <p:spPr>
          <a:xfrm>
            <a:off x="5797248" y="0"/>
            <a:ext cx="4434999" cy="354965"/>
          </a:xfrm>
          <a:prstGeom prst="rect">
            <a:avLst/>
          </a:prstGeom>
        </p:spPr>
        <p:txBody>
          <a:bodyPr vert="horz" lIns="94759" tIns="47380" rIns="94759" bIns="47380" rtlCol="0"/>
          <a:lstStyle>
            <a:lvl1pPr algn="r">
              <a:defRPr sz="1200"/>
            </a:lvl1pPr>
          </a:lstStyle>
          <a:p>
            <a:fld id="{1E7ACCE8-2BEA-4A72-AC8A-10E84069236D}" type="datetimeFigureOut">
              <a:rPr lang="ko-KR" altLang="en-US" smtClean="0"/>
              <a:t>2015-08-11</a:t>
            </a:fld>
            <a:endParaRPr lang="ko-KR" altLang="en-US"/>
          </a:p>
        </p:txBody>
      </p:sp>
      <p:sp>
        <p:nvSpPr>
          <p:cNvPr id="4" name="슬라이드 이미지 개체 틀 3"/>
          <p:cNvSpPr>
            <a:spLocks noGrp="1" noRot="1" noChangeAspect="1"/>
          </p:cNvSpPr>
          <p:nvPr>
            <p:ph type="sldImg" idx="2"/>
          </p:nvPr>
        </p:nvSpPr>
        <p:spPr>
          <a:xfrm>
            <a:off x="3341688" y="531813"/>
            <a:ext cx="3551237" cy="2663825"/>
          </a:xfrm>
          <a:prstGeom prst="rect">
            <a:avLst/>
          </a:prstGeom>
          <a:noFill/>
          <a:ln w="12700">
            <a:solidFill>
              <a:prstClr val="black"/>
            </a:solidFill>
          </a:ln>
        </p:spPr>
        <p:txBody>
          <a:bodyPr vert="horz" lIns="94759" tIns="47380" rIns="94759" bIns="47380" rtlCol="0" anchor="ctr"/>
          <a:lstStyle/>
          <a:p>
            <a:endParaRPr lang="ko-KR" altLang="en-US"/>
          </a:p>
        </p:txBody>
      </p:sp>
      <p:sp>
        <p:nvSpPr>
          <p:cNvPr id="5" name="슬라이드 노트 개체 틀 4"/>
          <p:cNvSpPr>
            <a:spLocks noGrp="1"/>
          </p:cNvSpPr>
          <p:nvPr>
            <p:ph type="body" sz="quarter" idx="3"/>
          </p:nvPr>
        </p:nvSpPr>
        <p:spPr>
          <a:xfrm>
            <a:off x="1023462" y="3372168"/>
            <a:ext cx="8187690" cy="3194685"/>
          </a:xfrm>
          <a:prstGeom prst="rect">
            <a:avLst/>
          </a:prstGeom>
        </p:spPr>
        <p:txBody>
          <a:bodyPr vert="horz" lIns="94759" tIns="47380" rIns="94759" bIns="47380" rtlCol="0"/>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2" y="6743104"/>
            <a:ext cx="4434999" cy="354965"/>
          </a:xfrm>
          <a:prstGeom prst="rect">
            <a:avLst/>
          </a:prstGeom>
        </p:spPr>
        <p:txBody>
          <a:bodyPr vert="horz" lIns="94759" tIns="47380" rIns="94759" bIns="4738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5797248" y="6743104"/>
            <a:ext cx="4434999" cy="354965"/>
          </a:xfrm>
          <a:prstGeom prst="rect">
            <a:avLst/>
          </a:prstGeom>
        </p:spPr>
        <p:txBody>
          <a:bodyPr vert="horz" lIns="94759" tIns="47380" rIns="94759" bIns="47380" rtlCol="0" anchor="b"/>
          <a:lstStyle>
            <a:lvl1pPr algn="r">
              <a:defRPr sz="1200"/>
            </a:lvl1pPr>
          </a:lstStyle>
          <a:p>
            <a:fld id="{71DEC9DE-5428-4C77-810E-9F4518DF1501}" type="slidenum">
              <a:rPr lang="ko-KR" altLang="en-US" smtClean="0"/>
              <a:t>‹#›</a:t>
            </a:fld>
            <a:endParaRPr lang="ko-KR" altLang="en-US"/>
          </a:p>
        </p:txBody>
      </p:sp>
    </p:spTree>
    <p:extLst>
      <p:ext uri="{BB962C8B-B14F-4D97-AF65-F5344CB8AC3E}">
        <p14:creationId xmlns:p14="http://schemas.microsoft.com/office/powerpoint/2010/main" val="1864983570"/>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ltLang="ko-KR" baseline="0" dirty="0" smtClean="0"/>
          </a:p>
        </p:txBody>
      </p:sp>
      <p:sp>
        <p:nvSpPr>
          <p:cNvPr id="4" name="슬라이드 번호 개체 틀 3"/>
          <p:cNvSpPr>
            <a:spLocks noGrp="1"/>
          </p:cNvSpPr>
          <p:nvPr>
            <p:ph type="sldNum" sz="quarter" idx="10"/>
          </p:nvPr>
        </p:nvSpPr>
        <p:spPr/>
        <p:txBody>
          <a:bodyPr/>
          <a:lstStyle/>
          <a:p>
            <a:fld id="{71DEC9DE-5428-4C77-810E-9F4518DF1501}" type="slidenum">
              <a:rPr lang="ko-KR" altLang="en-US" smtClean="0"/>
              <a:t>1</a:t>
            </a:fld>
            <a:endParaRPr lang="ko-KR" altLang="en-US"/>
          </a:p>
        </p:txBody>
      </p:sp>
    </p:spTree>
    <p:extLst>
      <p:ext uri="{BB962C8B-B14F-4D97-AF65-F5344CB8AC3E}">
        <p14:creationId xmlns:p14="http://schemas.microsoft.com/office/powerpoint/2010/main" val="343316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But, when</a:t>
            </a:r>
            <a:r>
              <a:rPr lang="en-US" altLang="ko-KR" baseline="0" dirty="0" smtClean="0"/>
              <a:t> we use a higher dimensional feature space, in this case, one including the texture intensity, the output value linearly dependent on the texture feature.</a:t>
            </a:r>
            <a:endParaRPr lang="ko-KR" altLang="en-US" dirty="0"/>
          </a:p>
        </p:txBody>
      </p:sp>
      <p:sp>
        <p:nvSpPr>
          <p:cNvPr id="4" name="슬라이드 번호 개체 틀 3"/>
          <p:cNvSpPr>
            <a:spLocks noGrp="1"/>
          </p:cNvSpPr>
          <p:nvPr>
            <p:ph type="sldNum" sz="quarter" idx="10"/>
          </p:nvPr>
        </p:nvSpPr>
        <p:spPr/>
        <p:txBody>
          <a:bodyPr/>
          <a:lstStyle/>
          <a:p>
            <a:fld id="{71DEC9DE-5428-4C77-810E-9F4518DF1501}" type="slidenum">
              <a:rPr lang="ko-KR" altLang="en-US" smtClean="0"/>
              <a:t>14</a:t>
            </a:fld>
            <a:endParaRPr lang="ko-KR" altLang="en-US"/>
          </a:p>
        </p:txBody>
      </p:sp>
    </p:spTree>
    <p:extLst>
      <p:ext uri="{BB962C8B-B14F-4D97-AF65-F5344CB8AC3E}">
        <p14:creationId xmlns:p14="http://schemas.microsoft.com/office/powerpoint/2010/main" val="2255246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As a result, we use</a:t>
            </a:r>
            <a:r>
              <a:rPr lang="en-US" altLang="ko-KR" baseline="0" dirty="0" smtClean="0"/>
              <a:t> a high dimensional vector space, typically including image space, texture, normal, commonly available at the G-buffer.</a:t>
            </a:r>
          </a:p>
          <a:p>
            <a:endParaRPr lang="en-US" altLang="ko-KR" baseline="0" dirty="0" smtClean="0"/>
          </a:p>
          <a:p>
            <a:r>
              <a:rPr lang="en-US" altLang="ko-KR" baseline="0" dirty="0" smtClean="0"/>
              <a:t>We then assume a linear regression function whose coefficient are alpha and beta.</a:t>
            </a:r>
          </a:p>
          <a:p>
            <a:r>
              <a:rPr lang="en-US" altLang="ko-KR" baseline="0" dirty="0" smtClean="0"/>
              <a:t>The main question is how to optimally chose bandwidth parameters. In our formulation, we especially chose two terms, h and </a:t>
            </a:r>
            <a:r>
              <a:rPr lang="en-US" altLang="ko-KR" baseline="0" dirty="0" err="1" smtClean="0"/>
              <a:t>b_j</a:t>
            </a:r>
            <a:r>
              <a:rPr lang="en-US" altLang="ko-KR" baseline="0" dirty="0" smtClean="0"/>
              <a:t>, their products </a:t>
            </a:r>
            <a:r>
              <a:rPr lang="en-US" altLang="ko-KR" baseline="0" dirty="0" err="1" smtClean="0"/>
              <a:t>hb_j</a:t>
            </a:r>
            <a:r>
              <a:rPr lang="en-US" altLang="ko-KR" baseline="0" dirty="0" smtClean="0"/>
              <a:t> is the bandwidth for j </a:t>
            </a:r>
            <a:r>
              <a:rPr lang="en-US" altLang="ko-KR" baseline="0" dirty="0" err="1" smtClean="0"/>
              <a:t>th</a:t>
            </a:r>
            <a:r>
              <a:rPr lang="en-US" altLang="ko-KR" baseline="0" dirty="0" smtClean="0"/>
              <a:t> feature element.</a:t>
            </a:r>
            <a:endParaRPr lang="ko-KR" altLang="en-US" dirty="0"/>
          </a:p>
        </p:txBody>
      </p:sp>
      <p:sp>
        <p:nvSpPr>
          <p:cNvPr id="4" name="슬라이드 번호 개체 틀 3"/>
          <p:cNvSpPr>
            <a:spLocks noGrp="1"/>
          </p:cNvSpPr>
          <p:nvPr>
            <p:ph type="sldNum" sz="quarter" idx="10"/>
          </p:nvPr>
        </p:nvSpPr>
        <p:spPr/>
        <p:txBody>
          <a:bodyPr/>
          <a:lstStyle/>
          <a:p>
            <a:fld id="{71DEC9DE-5428-4C77-810E-9F4518DF1501}" type="slidenum">
              <a:rPr lang="ko-KR" altLang="en-US" smtClean="0"/>
              <a:t>15</a:t>
            </a:fld>
            <a:endParaRPr lang="ko-KR" altLang="en-US"/>
          </a:p>
        </p:txBody>
      </p:sp>
    </p:spTree>
    <p:extLst>
      <p:ext uri="{BB962C8B-B14F-4D97-AF65-F5344CB8AC3E}">
        <p14:creationId xmlns:p14="http://schemas.microsoft.com/office/powerpoint/2010/main" val="794250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Visually</a:t>
            </a:r>
            <a:r>
              <a:rPr lang="en-US" altLang="ko-KR" baseline="0" dirty="0" smtClean="0"/>
              <a:t> speaking, we try to fit a line on MC samples.</a:t>
            </a:r>
            <a:endParaRPr lang="ko-KR" altLang="en-US" dirty="0"/>
          </a:p>
        </p:txBody>
      </p:sp>
      <p:sp>
        <p:nvSpPr>
          <p:cNvPr id="4" name="슬라이드 번호 개체 틀 3"/>
          <p:cNvSpPr>
            <a:spLocks noGrp="1"/>
          </p:cNvSpPr>
          <p:nvPr>
            <p:ph type="sldNum" sz="quarter" idx="10"/>
          </p:nvPr>
        </p:nvSpPr>
        <p:spPr/>
        <p:txBody>
          <a:bodyPr/>
          <a:lstStyle/>
          <a:p>
            <a:fld id="{71DEC9DE-5428-4C77-810E-9F4518DF1501}" type="slidenum">
              <a:rPr lang="ko-KR" altLang="en-US" smtClean="0"/>
              <a:t>16</a:t>
            </a:fld>
            <a:endParaRPr lang="ko-KR" altLang="en-US"/>
          </a:p>
        </p:txBody>
      </p:sp>
    </p:spTree>
    <p:extLst>
      <p:ext uri="{BB962C8B-B14F-4D97-AF65-F5344CB8AC3E}">
        <p14:creationId xmlns:p14="http://schemas.microsoft.com/office/powerpoint/2010/main" val="3774962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71DEC9DE-5428-4C77-810E-9F4518DF1501}" type="slidenum">
              <a:rPr lang="ko-KR" altLang="en-US" smtClean="0"/>
              <a:t>18</a:t>
            </a:fld>
            <a:endParaRPr lang="ko-KR" altLang="en-US"/>
          </a:p>
        </p:txBody>
      </p:sp>
    </p:spTree>
    <p:extLst>
      <p:ext uri="{BB962C8B-B14F-4D97-AF65-F5344CB8AC3E}">
        <p14:creationId xmlns:p14="http://schemas.microsoft.com/office/powerpoint/2010/main" val="1723939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These are filtered</a:t>
            </a:r>
            <a:r>
              <a:rPr lang="en-US" altLang="ko-KR" baseline="0" dirty="0" smtClean="0"/>
              <a:t> images w/ and w/o considering bandwidth parameters.</a:t>
            </a:r>
            <a:endParaRPr lang="ko-KR" altLang="en-US" dirty="0"/>
          </a:p>
        </p:txBody>
      </p:sp>
      <p:sp>
        <p:nvSpPr>
          <p:cNvPr id="4" name="슬라이드 번호 개체 틀 3"/>
          <p:cNvSpPr>
            <a:spLocks noGrp="1"/>
          </p:cNvSpPr>
          <p:nvPr>
            <p:ph type="sldNum" sz="quarter" idx="10"/>
          </p:nvPr>
        </p:nvSpPr>
        <p:spPr/>
        <p:txBody>
          <a:bodyPr/>
          <a:lstStyle/>
          <a:p>
            <a:fld id="{71DEC9DE-5428-4C77-810E-9F4518DF1501}" type="slidenum">
              <a:rPr lang="ko-KR" altLang="en-US" smtClean="0"/>
              <a:t>20</a:t>
            </a:fld>
            <a:endParaRPr lang="ko-KR" altLang="en-US"/>
          </a:p>
        </p:txBody>
      </p:sp>
    </p:spTree>
    <p:extLst>
      <p:ext uri="{BB962C8B-B14F-4D97-AF65-F5344CB8AC3E}">
        <p14:creationId xmlns:p14="http://schemas.microsoft.com/office/powerpoint/2010/main" val="669293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Our main theoretical</a:t>
            </a:r>
            <a:r>
              <a:rPr lang="en-US" altLang="ko-KR" baseline="0" dirty="0" smtClean="0"/>
              <a:t> contributions are on selecting bandwidth parameters minimizing the MSE values.</a:t>
            </a:r>
          </a:p>
          <a:p>
            <a:r>
              <a:rPr lang="en-US" altLang="ko-KR" baseline="0" dirty="0" smtClean="0"/>
              <a:t>WE have found that bias and variance of our linear regression model has useful </a:t>
            </a:r>
            <a:r>
              <a:rPr lang="en-US" altLang="ko-KR" baseline="0" dirty="0" err="1" smtClean="0"/>
              <a:t>asymtotpic</a:t>
            </a:r>
            <a:r>
              <a:rPr lang="en-US" altLang="ko-KR" baseline="0" dirty="0" smtClean="0"/>
              <a:t> relationship.</a:t>
            </a:r>
          </a:p>
          <a:p>
            <a:r>
              <a:rPr lang="en-US" altLang="ko-KR" baseline="0" dirty="0" smtClean="0"/>
              <a:t>Please refer to the paper for more details.</a:t>
            </a:r>
            <a:endParaRPr lang="ko-KR" altLang="en-US" dirty="0"/>
          </a:p>
        </p:txBody>
      </p:sp>
      <p:sp>
        <p:nvSpPr>
          <p:cNvPr id="4" name="슬라이드 번호 개체 틀 3"/>
          <p:cNvSpPr>
            <a:spLocks noGrp="1"/>
          </p:cNvSpPr>
          <p:nvPr>
            <p:ph type="sldNum" sz="quarter" idx="10"/>
          </p:nvPr>
        </p:nvSpPr>
        <p:spPr/>
        <p:txBody>
          <a:bodyPr/>
          <a:lstStyle/>
          <a:p>
            <a:fld id="{71DEC9DE-5428-4C77-810E-9F4518DF1501}" type="slidenum">
              <a:rPr lang="ko-KR" altLang="en-US" smtClean="0"/>
              <a:t>21</a:t>
            </a:fld>
            <a:endParaRPr lang="ko-KR" altLang="en-US"/>
          </a:p>
        </p:txBody>
      </p:sp>
    </p:spTree>
    <p:extLst>
      <p:ext uri="{BB962C8B-B14F-4D97-AF65-F5344CB8AC3E}">
        <p14:creationId xmlns:p14="http://schemas.microsoft.com/office/powerpoint/2010/main" val="4194750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Intuitively,</a:t>
            </a:r>
            <a:r>
              <a:rPr lang="en-US" altLang="ko-KR" baseline="0" dirty="0" smtClean="0"/>
              <a:t> the bias is related to the second derivative of unknown functions.</a:t>
            </a:r>
          </a:p>
          <a:p>
            <a:r>
              <a:rPr lang="en-US" altLang="ko-KR" baseline="0" dirty="0" smtClean="0"/>
              <a:t>So, we set smaller bandwidth for higher second derivatives.</a:t>
            </a:r>
            <a:endParaRPr lang="ko-KR" altLang="en-US" dirty="0"/>
          </a:p>
        </p:txBody>
      </p:sp>
      <p:sp>
        <p:nvSpPr>
          <p:cNvPr id="4" name="슬라이드 번호 개체 틀 3"/>
          <p:cNvSpPr>
            <a:spLocks noGrp="1"/>
          </p:cNvSpPr>
          <p:nvPr>
            <p:ph type="sldNum" sz="quarter" idx="10"/>
          </p:nvPr>
        </p:nvSpPr>
        <p:spPr/>
        <p:txBody>
          <a:bodyPr/>
          <a:lstStyle/>
          <a:p>
            <a:fld id="{71DEC9DE-5428-4C77-810E-9F4518DF1501}" type="slidenum">
              <a:rPr lang="ko-KR" altLang="en-US" smtClean="0"/>
              <a:t>22</a:t>
            </a:fld>
            <a:endParaRPr lang="ko-KR" altLang="en-US"/>
          </a:p>
        </p:txBody>
      </p:sp>
    </p:spTree>
    <p:extLst>
      <p:ext uri="{BB962C8B-B14F-4D97-AF65-F5344CB8AC3E}">
        <p14:creationId xmlns:p14="http://schemas.microsoft.com/office/powerpoint/2010/main" val="4161448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Given this MC Input image, this right image is a visualization result of bandwidths.</a:t>
            </a:r>
            <a:r>
              <a:rPr lang="en-GB" baseline="0" dirty="0" smtClean="0"/>
              <a:t> </a:t>
            </a:r>
            <a:endParaRPr lang="en-GB" dirty="0"/>
          </a:p>
        </p:txBody>
      </p:sp>
      <p:sp>
        <p:nvSpPr>
          <p:cNvPr id="4" name="Slide Number Placeholder 3"/>
          <p:cNvSpPr>
            <a:spLocks noGrp="1"/>
          </p:cNvSpPr>
          <p:nvPr>
            <p:ph type="sldNum" sz="quarter" idx="10"/>
          </p:nvPr>
        </p:nvSpPr>
        <p:spPr/>
        <p:txBody>
          <a:bodyPr/>
          <a:lstStyle/>
          <a:p>
            <a:pPr>
              <a:defRPr/>
            </a:pPr>
            <a:fld id="{1BED2FD1-B7E2-43FA-B060-B3F15F04F79F}" type="slidenum">
              <a:rPr lang="en-US" altLang="en-US" smtClean="0">
                <a:solidFill>
                  <a:prstClr val="black"/>
                </a:solidFill>
              </a:rPr>
              <a:pPr>
                <a:defRPr/>
              </a:pPr>
              <a:t>23</a:t>
            </a:fld>
            <a:endParaRPr lang="en-US" altLang="en-US">
              <a:solidFill>
                <a:prstClr val="black"/>
              </a:solidFill>
            </a:endParaRPr>
          </a:p>
        </p:txBody>
      </p:sp>
    </p:spTree>
    <p:extLst>
      <p:ext uri="{BB962C8B-B14F-4D97-AF65-F5344CB8AC3E}">
        <p14:creationId xmlns:p14="http://schemas.microsoft.com/office/powerpoint/2010/main" val="1776611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Given our reconstruction result, we can estimate MSE. Our</a:t>
            </a:r>
            <a:r>
              <a:rPr lang="en-GB" baseline="0" dirty="0" smtClean="0"/>
              <a:t> MSE estimation is very similar to the reference error, which cannot obtained in practice. To compute the reference error, </a:t>
            </a:r>
            <a:r>
              <a:rPr lang="en-GB" sz="1200" b="0" i="0" u="none" strike="noStrike" kern="1200" baseline="0" dirty="0" smtClean="0">
                <a:solidFill>
                  <a:schemeClr val="tx1"/>
                </a:solidFill>
                <a:latin typeface="+mn-lt"/>
                <a:ea typeface="ＭＳ Ｐゴシック" pitchFamily="-108" charset="-128"/>
                <a:cs typeface="ＭＳ Ｐゴシック" pitchFamily="-108" charset="-128"/>
              </a:rPr>
              <a:t>we repeat our filtering on many input images (e.g., 1000 images).</a:t>
            </a:r>
            <a:endParaRPr lang="en-GB" baseline="0" dirty="0" smtClean="0"/>
          </a:p>
          <a:p>
            <a:endParaRPr lang="en-US" baseline="0" dirty="0" smtClean="0"/>
          </a:p>
          <a:p>
            <a:endParaRPr lang="en-US" baseline="0" dirty="0" smtClean="0"/>
          </a:p>
          <a:p>
            <a:endParaRPr lang="en-GB" baseline="0" dirty="0" smtClean="0"/>
          </a:p>
          <a:p>
            <a:r>
              <a:rPr lang="en-GB" baseline="0" dirty="0" smtClean="0"/>
              <a:t>Also, our estimation is more robust than the previous error estimation in terms of noise. Therefore, we can achieve more accurate bandwidth selection and optimal sampling map. </a:t>
            </a:r>
          </a:p>
          <a:p>
            <a:endParaRPr lang="en-GB" baseline="0" dirty="0" smtClean="0"/>
          </a:p>
          <a:p>
            <a:r>
              <a:rPr lang="en-GB" baseline="0" dirty="0" smtClean="0"/>
              <a:t>Q. How do we compute this reference error?</a:t>
            </a:r>
            <a:endParaRPr lang="en-GB" dirty="0"/>
          </a:p>
        </p:txBody>
      </p:sp>
      <p:sp>
        <p:nvSpPr>
          <p:cNvPr id="4" name="Slide Number Placeholder 3"/>
          <p:cNvSpPr>
            <a:spLocks noGrp="1"/>
          </p:cNvSpPr>
          <p:nvPr>
            <p:ph type="sldNum" sz="quarter" idx="10"/>
          </p:nvPr>
        </p:nvSpPr>
        <p:spPr/>
        <p:txBody>
          <a:bodyPr/>
          <a:lstStyle/>
          <a:p>
            <a:pPr>
              <a:defRPr/>
            </a:pPr>
            <a:fld id="{1BED2FD1-B7E2-43FA-B060-B3F15F04F79F}" type="slidenum">
              <a:rPr lang="en-US" altLang="en-US" smtClean="0">
                <a:solidFill>
                  <a:prstClr val="black"/>
                </a:solidFill>
              </a:rPr>
              <a:pPr>
                <a:defRPr/>
              </a:pPr>
              <a:t>24</a:t>
            </a:fld>
            <a:endParaRPr lang="en-US" altLang="en-US">
              <a:solidFill>
                <a:prstClr val="black"/>
              </a:solidFill>
            </a:endParaRPr>
          </a:p>
        </p:txBody>
      </p:sp>
    </p:spTree>
    <p:extLst>
      <p:ext uri="{BB962C8B-B14F-4D97-AF65-F5344CB8AC3E}">
        <p14:creationId xmlns:p14="http://schemas.microsoft.com/office/powerpoint/2010/main" val="1313843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Given the estimated</a:t>
            </a:r>
            <a:r>
              <a:rPr lang="en-GB" baseline="0" dirty="0" smtClean="0"/>
              <a:t> error, we know where we should allocate more samples to further reduce errors. In this example, we use higher sampling rates on the strong edge area where our reconstruction error is high. As you can see, our sampling map is quite close to the reference sampling map because of the accurate error estimation. </a:t>
            </a:r>
            <a:endParaRPr lang="en-GB" dirty="0"/>
          </a:p>
        </p:txBody>
      </p:sp>
      <p:sp>
        <p:nvSpPr>
          <p:cNvPr id="4" name="Slide Number Placeholder 3"/>
          <p:cNvSpPr>
            <a:spLocks noGrp="1"/>
          </p:cNvSpPr>
          <p:nvPr>
            <p:ph type="sldNum" sz="quarter" idx="10"/>
          </p:nvPr>
        </p:nvSpPr>
        <p:spPr/>
        <p:txBody>
          <a:bodyPr/>
          <a:lstStyle/>
          <a:p>
            <a:pPr>
              <a:defRPr/>
            </a:pPr>
            <a:fld id="{1BED2FD1-B7E2-43FA-B060-B3F15F04F79F}" type="slidenum">
              <a:rPr lang="en-US" altLang="en-US" smtClean="0">
                <a:solidFill>
                  <a:prstClr val="black"/>
                </a:solidFill>
              </a:rPr>
              <a:pPr>
                <a:defRPr/>
              </a:pPr>
              <a:t>25</a:t>
            </a:fld>
            <a:endParaRPr lang="en-US" altLang="en-US">
              <a:solidFill>
                <a:prstClr val="black"/>
              </a:solidFill>
            </a:endParaRPr>
          </a:p>
        </p:txBody>
      </p:sp>
    </p:spTree>
    <p:extLst>
      <p:ext uri="{BB962C8B-B14F-4D97-AF65-F5344CB8AC3E}">
        <p14:creationId xmlns:p14="http://schemas.microsoft.com/office/powerpoint/2010/main" val="816906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 only</a:t>
            </a:r>
            <a:r>
              <a:rPr lang="en-US" baseline="0" dirty="0" smtClean="0"/>
              <a:t> briefly talk about the adaptive rendering.</a:t>
            </a:r>
          </a:p>
        </p:txBody>
      </p:sp>
      <p:sp>
        <p:nvSpPr>
          <p:cNvPr id="4" name="Slide Number Placeholder 3"/>
          <p:cNvSpPr>
            <a:spLocks noGrp="1"/>
          </p:cNvSpPr>
          <p:nvPr>
            <p:ph type="sldNum" sz="quarter" idx="10"/>
          </p:nvPr>
        </p:nvSpPr>
        <p:spPr/>
        <p:txBody>
          <a:bodyPr/>
          <a:lstStyle/>
          <a:p>
            <a:fld id="{71DEC9DE-5428-4C77-810E-9F4518DF1501}" type="slidenum">
              <a:rPr lang="ko-KR" altLang="en-US" smtClean="0"/>
              <a:t>5</a:t>
            </a:fld>
            <a:endParaRPr lang="ko-KR" altLang="en-US"/>
          </a:p>
        </p:txBody>
      </p:sp>
    </p:spTree>
    <p:extLst>
      <p:ext uri="{BB962C8B-B14F-4D97-AF65-F5344CB8AC3E}">
        <p14:creationId xmlns:p14="http://schemas.microsoft.com/office/powerpoint/2010/main" val="3224451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smtClean="0">
                <a:ea typeface="ＭＳ Ｐゴシック" pitchFamily="8" charset="-128"/>
              </a:rPr>
              <a:t>Given the San Miguel scene,</a:t>
            </a:r>
            <a:r>
              <a:rPr lang="en-GB" altLang="en-US" baseline="0" dirty="0" smtClean="0">
                <a:ea typeface="ＭＳ Ｐゴシック" pitchFamily="8" charset="-128"/>
              </a:rPr>
              <a:t> this video is an equal-time comparison between MC and our method. Our results shows a much reduced flickering.</a:t>
            </a:r>
            <a:endParaRPr lang="en-GB" altLang="en-US" dirty="0" smtClean="0">
              <a:ea typeface="ＭＳ Ｐゴシック" pitchFamily="8" charset="-128"/>
            </a:endParaRP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8" charset="-128"/>
              </a:defRPr>
            </a:lvl1pPr>
            <a:lvl2pPr marL="742950" indent="-285750" eaLnBrk="0" hangingPunct="0">
              <a:defRPr>
                <a:solidFill>
                  <a:schemeClr val="tx1"/>
                </a:solidFill>
                <a:latin typeface="Arial" charset="0"/>
                <a:ea typeface="ＭＳ Ｐゴシック" pitchFamily="8" charset="-128"/>
              </a:defRPr>
            </a:lvl2pPr>
            <a:lvl3pPr marL="1143000" indent="-228600" eaLnBrk="0" hangingPunct="0">
              <a:defRPr>
                <a:solidFill>
                  <a:schemeClr val="tx1"/>
                </a:solidFill>
                <a:latin typeface="Arial" charset="0"/>
                <a:ea typeface="ＭＳ Ｐゴシック" pitchFamily="8" charset="-128"/>
              </a:defRPr>
            </a:lvl3pPr>
            <a:lvl4pPr marL="1600200" indent="-228600" eaLnBrk="0" hangingPunct="0">
              <a:defRPr>
                <a:solidFill>
                  <a:schemeClr val="tx1"/>
                </a:solidFill>
                <a:latin typeface="Arial" charset="0"/>
                <a:ea typeface="ＭＳ Ｐゴシック" pitchFamily="8" charset="-128"/>
              </a:defRPr>
            </a:lvl4pPr>
            <a:lvl5pPr marL="2057400" indent="-228600" eaLnBrk="0" hangingPunct="0">
              <a:defRPr>
                <a:solidFill>
                  <a:schemeClr val="tx1"/>
                </a:solidFill>
                <a:latin typeface="Arial" charset="0"/>
                <a:ea typeface="ＭＳ Ｐゴシック" pitchFamily="8"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8"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8"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8"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8" charset="-128"/>
              </a:defRPr>
            </a:lvl9pPr>
          </a:lstStyle>
          <a:p>
            <a:pPr eaLnBrk="1" hangingPunct="1"/>
            <a:fld id="{B6C4F6E7-255D-4649-AC7C-30DB20C107AA}" type="slidenum">
              <a:rPr lang="en-US" altLang="en-US" smtClean="0">
                <a:solidFill>
                  <a:prstClr val="black"/>
                </a:solidFill>
                <a:latin typeface="Calibri" pitchFamily="8" charset="0"/>
              </a:rPr>
              <a:pPr eaLnBrk="1" hangingPunct="1"/>
              <a:t>29</a:t>
            </a:fld>
            <a:endParaRPr lang="en-US" altLang="en-US" smtClean="0">
              <a:solidFill>
                <a:prstClr val="black"/>
              </a:solidFill>
              <a:latin typeface="Calibri" pitchFamily="8" charset="0"/>
            </a:endParaRPr>
          </a:p>
        </p:txBody>
      </p:sp>
    </p:spTree>
    <p:extLst>
      <p:ext uri="{BB962C8B-B14F-4D97-AF65-F5344CB8AC3E}">
        <p14:creationId xmlns:p14="http://schemas.microsoft.com/office/powerpoint/2010/main" val="27330676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 this equation, we may apply linear model based filtering at</a:t>
            </a:r>
            <a:r>
              <a:rPr lang="en-US" baseline="0" dirty="0" smtClean="0"/>
              <a:t> each pixel. C means center pixel where we apply reconstruction. </a:t>
            </a:r>
          </a:p>
          <a:p>
            <a:r>
              <a:rPr lang="en-US" baseline="0" dirty="0" smtClean="0"/>
              <a:t>Unfortunately, this standard approach is very expensive because each reconstruction needs complex optimization. </a:t>
            </a:r>
            <a:endParaRPr lang="en-GB" dirty="0"/>
          </a:p>
        </p:txBody>
      </p:sp>
      <p:sp>
        <p:nvSpPr>
          <p:cNvPr id="4" name="Slide Number Placeholder 3"/>
          <p:cNvSpPr>
            <a:spLocks noGrp="1"/>
          </p:cNvSpPr>
          <p:nvPr>
            <p:ph type="sldNum" sz="quarter" idx="10"/>
          </p:nvPr>
        </p:nvSpPr>
        <p:spPr/>
        <p:txBody>
          <a:bodyPr/>
          <a:lstStyle/>
          <a:p>
            <a:pPr>
              <a:defRPr/>
            </a:pPr>
            <a:fld id="{1BED2FD1-B7E2-43FA-B060-B3F15F04F79F}" type="slidenum">
              <a:rPr lang="en-US" altLang="en-US" smtClean="0">
                <a:solidFill>
                  <a:prstClr val="black"/>
                </a:solidFill>
              </a:rPr>
              <a:pPr>
                <a:defRPr/>
              </a:pPr>
              <a:t>31</a:t>
            </a:fld>
            <a:endParaRPr lang="en-US" altLang="en-US">
              <a:solidFill>
                <a:prstClr val="black"/>
              </a:solidFill>
            </a:endParaRPr>
          </a:p>
        </p:txBody>
      </p:sp>
    </p:spTree>
    <p:extLst>
      <p:ext uri="{BB962C8B-B14F-4D97-AF65-F5344CB8AC3E}">
        <p14:creationId xmlns:p14="http://schemas.microsoft.com/office/powerpoint/2010/main" val="2003320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our framework, we only apply the expensive</a:t>
            </a:r>
            <a:r>
              <a:rPr lang="en-US" baseline="0" dirty="0" smtClean="0"/>
              <a:t> reconstruction into a sparse number of center pixels, and we estimate center pixel’s color and its gradient by using a least-squares within a prediction window. Then, we predict all pixels’ color using gradients and the difference of features. </a:t>
            </a:r>
          </a:p>
          <a:p>
            <a:endParaRPr lang="en-US" baseline="0" dirty="0" smtClean="0"/>
          </a:p>
          <a:p>
            <a:r>
              <a:rPr lang="en-US" dirty="0" smtClean="0"/>
              <a:t>In</a:t>
            </a:r>
            <a:r>
              <a:rPr lang="en-US" baseline="0" dirty="0" smtClean="0"/>
              <a:t> this framework, there is one unknown parameter, prediction window size. So, we need to set this parameter. </a:t>
            </a:r>
            <a:endParaRPr lang="en-GB" dirty="0"/>
          </a:p>
        </p:txBody>
      </p:sp>
      <p:sp>
        <p:nvSpPr>
          <p:cNvPr id="4" name="Slide Number Placeholder 3"/>
          <p:cNvSpPr>
            <a:spLocks noGrp="1"/>
          </p:cNvSpPr>
          <p:nvPr>
            <p:ph type="sldNum" sz="quarter" idx="10"/>
          </p:nvPr>
        </p:nvSpPr>
        <p:spPr/>
        <p:txBody>
          <a:bodyPr/>
          <a:lstStyle/>
          <a:p>
            <a:pPr>
              <a:defRPr/>
            </a:pPr>
            <a:fld id="{1BED2FD1-B7E2-43FA-B060-B3F15F04F79F}" type="slidenum">
              <a:rPr lang="en-US" altLang="en-US" smtClean="0">
                <a:solidFill>
                  <a:prstClr val="black"/>
                </a:solidFill>
              </a:rPr>
              <a:pPr>
                <a:defRPr/>
              </a:pPr>
              <a:t>32</a:t>
            </a:fld>
            <a:endParaRPr lang="en-US" altLang="en-US">
              <a:solidFill>
                <a:prstClr val="black"/>
              </a:solidFill>
            </a:endParaRPr>
          </a:p>
        </p:txBody>
      </p:sp>
    </p:spTree>
    <p:extLst>
      <p:ext uri="{BB962C8B-B14F-4D97-AF65-F5344CB8AC3E}">
        <p14:creationId xmlns:p14="http://schemas.microsoft.com/office/powerpoint/2010/main" val="1346685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In</a:t>
            </a:r>
            <a:r>
              <a:rPr lang="en-US" altLang="ko-KR" baseline="0" dirty="0" smtClean="0"/>
              <a:t> this work, we aim to compute visually pleasing results for MC generated images.</a:t>
            </a:r>
          </a:p>
          <a:p>
            <a:r>
              <a:rPr lang="en-US" altLang="ko-KR" baseline="0" dirty="0" smtClean="0"/>
              <a:t>There can be different methods for the goal. In our case, we aim to design an image filtering tailed to MC rendering. </a:t>
            </a:r>
          </a:p>
          <a:p>
            <a:r>
              <a:rPr lang="en-US" altLang="ko-KR" baseline="0" dirty="0" smtClean="0"/>
              <a:t>Suppose that we use a simple Gaussian filter on the image. It has a parameter, bandwidth parameter, $h$. Also, suppose that we have an image of black/white with random noise.</a:t>
            </a:r>
            <a:endParaRPr lang="ko-KR" altLang="en-US" dirty="0"/>
          </a:p>
        </p:txBody>
      </p:sp>
      <p:sp>
        <p:nvSpPr>
          <p:cNvPr id="4" name="슬라이드 번호 개체 틀 3"/>
          <p:cNvSpPr>
            <a:spLocks noGrp="1"/>
          </p:cNvSpPr>
          <p:nvPr>
            <p:ph type="sldNum" sz="quarter" idx="10"/>
          </p:nvPr>
        </p:nvSpPr>
        <p:spPr/>
        <p:txBody>
          <a:bodyPr/>
          <a:lstStyle/>
          <a:p>
            <a:fld id="{71DEC9DE-5428-4C77-810E-9F4518DF1501}" type="slidenum">
              <a:rPr lang="ko-KR" altLang="en-US" smtClean="0"/>
              <a:t>6</a:t>
            </a:fld>
            <a:endParaRPr lang="ko-KR" altLang="en-US"/>
          </a:p>
        </p:txBody>
      </p:sp>
    </p:spTree>
    <p:extLst>
      <p:ext uri="{BB962C8B-B14F-4D97-AF65-F5344CB8AC3E}">
        <p14:creationId xmlns:p14="http://schemas.microsoft.com/office/powerpoint/2010/main" val="978849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If we use a small bandwidth,</a:t>
            </a:r>
            <a:r>
              <a:rPr lang="en-US" altLang="ko-KR" baseline="0" dirty="0" smtClean="0"/>
              <a:t> say, 0.3, we fail to generate a smooth image, i.e., we have a high variance compared to its reference image containing black/white with the sharp edge.</a:t>
            </a:r>
          </a:p>
          <a:p>
            <a:r>
              <a:rPr lang="en-US" altLang="ko-KR" baseline="0" dirty="0" smtClean="0"/>
              <a:t>Fortunately, we have a small bias on the edge with the small bandwidth. This means that we have a small bias error.</a:t>
            </a:r>
            <a:endParaRPr lang="ko-KR" altLang="en-US" dirty="0"/>
          </a:p>
        </p:txBody>
      </p:sp>
      <p:sp>
        <p:nvSpPr>
          <p:cNvPr id="4" name="슬라이드 번호 개체 틀 3"/>
          <p:cNvSpPr>
            <a:spLocks noGrp="1"/>
          </p:cNvSpPr>
          <p:nvPr>
            <p:ph type="sldNum" sz="quarter" idx="10"/>
          </p:nvPr>
        </p:nvSpPr>
        <p:spPr/>
        <p:txBody>
          <a:bodyPr/>
          <a:lstStyle/>
          <a:p>
            <a:fld id="{71DEC9DE-5428-4C77-810E-9F4518DF1501}" type="slidenum">
              <a:rPr lang="ko-KR" altLang="en-US" smtClean="0"/>
              <a:t>7</a:t>
            </a:fld>
            <a:endParaRPr lang="ko-KR" altLang="en-US"/>
          </a:p>
        </p:txBody>
      </p:sp>
    </p:spTree>
    <p:extLst>
      <p:ext uri="{BB962C8B-B14F-4D97-AF65-F5344CB8AC3E}">
        <p14:creationId xmlns:p14="http://schemas.microsoft.com/office/powerpoint/2010/main" val="3887253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On the other hand, when</a:t>
            </a:r>
            <a:r>
              <a:rPr lang="en-US" altLang="ko-KR" baseline="0" dirty="0" smtClean="0"/>
              <a:t> we use a large bandwidth value, we get much smoother image, low variance.</a:t>
            </a:r>
          </a:p>
          <a:p>
            <a:r>
              <a:rPr lang="en-US" altLang="ko-KR" baseline="0" dirty="0" smtClean="0"/>
              <a:t>Unfortunately, we get a high bias on the edge.</a:t>
            </a:r>
            <a:endParaRPr lang="ko-KR" altLang="en-US" dirty="0"/>
          </a:p>
        </p:txBody>
      </p:sp>
      <p:sp>
        <p:nvSpPr>
          <p:cNvPr id="4" name="슬라이드 번호 개체 틀 3"/>
          <p:cNvSpPr>
            <a:spLocks noGrp="1"/>
          </p:cNvSpPr>
          <p:nvPr>
            <p:ph type="sldNum" sz="quarter" idx="10"/>
          </p:nvPr>
        </p:nvSpPr>
        <p:spPr/>
        <p:txBody>
          <a:bodyPr/>
          <a:lstStyle/>
          <a:p>
            <a:fld id="{71DEC9DE-5428-4C77-810E-9F4518DF1501}" type="slidenum">
              <a:rPr lang="ko-KR" altLang="en-US" smtClean="0"/>
              <a:t>8</a:t>
            </a:fld>
            <a:endParaRPr lang="ko-KR" altLang="en-US"/>
          </a:p>
        </p:txBody>
      </p:sp>
    </p:spTree>
    <p:extLst>
      <p:ext uri="{BB962C8B-B14F-4D97-AF65-F5344CB8AC3E}">
        <p14:creationId xmlns:p14="http://schemas.microsoft.com/office/powerpoint/2010/main" val="582144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The main problem is how</a:t>
            </a:r>
            <a:r>
              <a:rPr lang="en-US" altLang="ko-KR" baseline="0" dirty="0" smtClean="0"/>
              <a:t> to optimally choose bandwidths on different regions of the image.</a:t>
            </a:r>
          </a:p>
          <a:p>
            <a:r>
              <a:rPr lang="en-US" altLang="ko-KR" baseline="0" dirty="0" smtClean="0"/>
              <a:t>Ideally, we want to set high bandwidth on smooth regions, while setting smaller bandwidth on edge regions. </a:t>
            </a:r>
            <a:endParaRPr lang="ko-KR" altLang="en-US" dirty="0"/>
          </a:p>
        </p:txBody>
      </p:sp>
      <p:sp>
        <p:nvSpPr>
          <p:cNvPr id="4" name="슬라이드 번호 개체 틀 3"/>
          <p:cNvSpPr>
            <a:spLocks noGrp="1"/>
          </p:cNvSpPr>
          <p:nvPr>
            <p:ph type="sldNum" sz="quarter" idx="10"/>
          </p:nvPr>
        </p:nvSpPr>
        <p:spPr/>
        <p:txBody>
          <a:bodyPr/>
          <a:lstStyle/>
          <a:p>
            <a:fld id="{71DEC9DE-5428-4C77-810E-9F4518DF1501}" type="slidenum">
              <a:rPr lang="ko-KR" altLang="en-US" smtClean="0"/>
              <a:t>9</a:t>
            </a:fld>
            <a:endParaRPr lang="ko-KR" altLang="en-US"/>
          </a:p>
        </p:txBody>
      </p:sp>
    </p:spTree>
    <p:extLst>
      <p:ext uri="{BB962C8B-B14F-4D97-AF65-F5344CB8AC3E}">
        <p14:creationId xmlns:p14="http://schemas.microsoft.com/office/powerpoint/2010/main" val="1019210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Especially, we estimate the MSE for each pixel without relying</a:t>
            </a:r>
            <a:r>
              <a:rPr lang="en-US" altLang="ko-KR" baseline="0" dirty="0" smtClean="0"/>
              <a:t> upon the reference image, and compute our bandwidth map, as shown in the slide; white values in the map indicates large bandwidth values.</a:t>
            </a:r>
            <a:endParaRPr lang="ko-KR" altLang="en-US" dirty="0"/>
          </a:p>
        </p:txBody>
      </p:sp>
      <p:sp>
        <p:nvSpPr>
          <p:cNvPr id="4" name="슬라이드 번호 개체 틀 3"/>
          <p:cNvSpPr>
            <a:spLocks noGrp="1"/>
          </p:cNvSpPr>
          <p:nvPr>
            <p:ph type="sldNum" sz="quarter" idx="10"/>
          </p:nvPr>
        </p:nvSpPr>
        <p:spPr/>
        <p:txBody>
          <a:bodyPr/>
          <a:lstStyle/>
          <a:p>
            <a:fld id="{71DEC9DE-5428-4C77-810E-9F4518DF1501}" type="slidenum">
              <a:rPr lang="ko-KR" altLang="en-US" smtClean="0"/>
              <a:t>10</a:t>
            </a:fld>
            <a:endParaRPr lang="ko-KR" altLang="en-US"/>
          </a:p>
        </p:txBody>
      </p:sp>
    </p:spTree>
    <p:extLst>
      <p:ext uri="{BB962C8B-B14F-4D97-AF65-F5344CB8AC3E}">
        <p14:creationId xmlns:p14="http://schemas.microsoft.com/office/powerpoint/2010/main" val="2035669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We then allocate</a:t>
            </a:r>
            <a:r>
              <a:rPr lang="en-US" altLang="ko-KR" baseline="0" dirty="0" smtClean="0"/>
              <a:t> more samples on regions with high MSE values.</a:t>
            </a:r>
            <a:endParaRPr lang="ko-KR" altLang="en-US" dirty="0"/>
          </a:p>
        </p:txBody>
      </p:sp>
      <p:sp>
        <p:nvSpPr>
          <p:cNvPr id="4" name="슬라이드 번호 개체 틀 3"/>
          <p:cNvSpPr>
            <a:spLocks noGrp="1"/>
          </p:cNvSpPr>
          <p:nvPr>
            <p:ph type="sldNum" sz="quarter" idx="10"/>
          </p:nvPr>
        </p:nvSpPr>
        <p:spPr/>
        <p:txBody>
          <a:bodyPr/>
          <a:lstStyle/>
          <a:p>
            <a:fld id="{71DEC9DE-5428-4C77-810E-9F4518DF1501}" type="slidenum">
              <a:rPr lang="ko-KR" altLang="en-US" smtClean="0"/>
              <a:t>11</a:t>
            </a:fld>
            <a:endParaRPr lang="ko-KR" altLang="en-US"/>
          </a:p>
        </p:txBody>
      </p:sp>
    </p:spTree>
    <p:extLst>
      <p:ext uri="{BB962C8B-B14F-4D97-AF65-F5344CB8AC3E}">
        <p14:creationId xmlns:p14="http://schemas.microsoft.com/office/powerpoint/2010/main" val="1946916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Our first observation is that image</a:t>
            </a:r>
            <a:r>
              <a:rPr lang="en-US" altLang="ko-KR" baseline="0" dirty="0" smtClean="0"/>
              <a:t> values look very noise according to image space, as a low dimensional feature space.</a:t>
            </a:r>
            <a:endParaRPr lang="ko-KR" altLang="en-US" dirty="0"/>
          </a:p>
        </p:txBody>
      </p:sp>
      <p:sp>
        <p:nvSpPr>
          <p:cNvPr id="4" name="슬라이드 번호 개체 틀 3"/>
          <p:cNvSpPr>
            <a:spLocks noGrp="1"/>
          </p:cNvSpPr>
          <p:nvPr>
            <p:ph type="sldNum" sz="quarter" idx="10"/>
          </p:nvPr>
        </p:nvSpPr>
        <p:spPr/>
        <p:txBody>
          <a:bodyPr/>
          <a:lstStyle/>
          <a:p>
            <a:fld id="{71DEC9DE-5428-4C77-810E-9F4518DF1501}" type="slidenum">
              <a:rPr lang="ko-KR" altLang="en-US" smtClean="0"/>
              <a:t>13</a:t>
            </a:fld>
            <a:endParaRPr lang="ko-KR" altLang="en-US"/>
          </a:p>
        </p:txBody>
      </p:sp>
    </p:spTree>
    <p:extLst>
      <p:ext uri="{BB962C8B-B14F-4D97-AF65-F5344CB8AC3E}">
        <p14:creationId xmlns:p14="http://schemas.microsoft.com/office/powerpoint/2010/main" val="1812301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a:effectLst>
            <a:reflection blurRad="6350" stA="52000" endA="300" endPos="35000" dir="5400000" sy="-100000" algn="bl" rotWithShape="0"/>
          </a:effectLst>
        </p:spPr>
        <p:txBody>
          <a:bodyPr/>
          <a:lstStyle>
            <a:lvl1pPr>
              <a:defRPr b="1">
                <a:solidFill>
                  <a:schemeClr val="accent5"/>
                </a:solidFill>
                <a:effectLst>
                  <a:reflection blurRad="6350" stA="55000" endA="300" endPos="45500" dist="139700" dir="5400000" sy="-100000" algn="bl" rotWithShape="0"/>
                </a:effectLst>
                <a:latin typeface="Arial" pitchFamily="34" charset="0"/>
                <a:cs typeface="Arial" pitchFamily="34" charset="0"/>
              </a:defRPr>
            </a:lvl1pPr>
          </a:lstStyle>
          <a:p>
            <a:r>
              <a:rPr lang="ko-KR" altLang="en-US" dirty="0" smtClean="0"/>
              <a:t>마스터 제목 스타일 편집</a:t>
            </a:r>
            <a:endParaRPr lang="ko-KR" altLang="en-US" dirty="0"/>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dirty="0" smtClean="0"/>
              <a:t>마스터 부제목 스타일 편집</a:t>
            </a:r>
            <a:endParaRPr lang="ko-KR" altLang="en-US" dirty="0"/>
          </a:p>
        </p:txBody>
      </p:sp>
    </p:spTree>
    <p:extLst>
      <p:ext uri="{BB962C8B-B14F-4D97-AF65-F5344CB8AC3E}">
        <p14:creationId xmlns:p14="http://schemas.microsoft.com/office/powerpoint/2010/main" val="23225742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372653874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217198676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553CD22A-E997-4B60-AB4A-1C00DBD6F32E}" type="datetime1">
              <a:rPr lang="en-US" altLang="en-US"/>
              <a:pPr>
                <a:defRPr/>
              </a:pPr>
              <a:t>8/11/2015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E9B88A58-3AB2-4A9A-A0BA-CE76A678314E}" type="slidenum">
              <a:rPr lang="en-US" altLang="en-US"/>
              <a:pPr>
                <a:defRPr/>
              </a:pPr>
              <a:t>‹#›</a:t>
            </a:fld>
            <a:endParaRPr lang="en-US" altLang="en-US"/>
          </a:p>
        </p:txBody>
      </p:sp>
    </p:spTree>
    <p:extLst>
      <p:ext uri="{BB962C8B-B14F-4D97-AF65-F5344CB8AC3E}">
        <p14:creationId xmlns:p14="http://schemas.microsoft.com/office/powerpoint/2010/main" val="1556837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2FCA65A-3531-423F-8E47-B7718886BAE8}" type="datetime1">
              <a:rPr lang="en-US" altLang="en-US"/>
              <a:pPr>
                <a:defRPr/>
              </a:pPr>
              <a:t>8/11/2015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0135AF74-F5B9-41EE-B70F-5387CE528C6C}" type="slidenum">
              <a:rPr lang="en-US" altLang="en-US"/>
              <a:pPr>
                <a:defRPr/>
              </a:pPr>
              <a:t>‹#›</a:t>
            </a:fld>
            <a:endParaRPr lang="en-US" altLang="en-US"/>
          </a:p>
        </p:txBody>
      </p:sp>
    </p:spTree>
    <p:extLst>
      <p:ext uri="{BB962C8B-B14F-4D97-AF65-F5344CB8AC3E}">
        <p14:creationId xmlns:p14="http://schemas.microsoft.com/office/powerpoint/2010/main" val="3954101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7D27E89-ABD7-41B7-A2E5-5A8FDE528784}" type="datetime1">
              <a:rPr lang="en-US" altLang="en-US"/>
              <a:pPr>
                <a:defRPr/>
              </a:pPr>
              <a:t>8/11/2015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21B25DCC-0419-42E6-B6DF-19EAFA09A7C0}" type="slidenum">
              <a:rPr lang="en-US" altLang="en-US"/>
              <a:pPr>
                <a:defRPr/>
              </a:pPr>
              <a:t>‹#›</a:t>
            </a:fld>
            <a:endParaRPr lang="en-US" altLang="en-US"/>
          </a:p>
        </p:txBody>
      </p:sp>
    </p:spTree>
    <p:extLst>
      <p:ext uri="{BB962C8B-B14F-4D97-AF65-F5344CB8AC3E}">
        <p14:creationId xmlns:p14="http://schemas.microsoft.com/office/powerpoint/2010/main" val="2567680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B9899D8-987E-471C-AAFB-3076FC74AE3C}" type="datetime1">
              <a:rPr lang="en-US" altLang="en-US"/>
              <a:pPr>
                <a:defRPr/>
              </a:pPr>
              <a:t>8/11/2015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2F47C42B-A7F6-4CB7-8604-D21022DE9A4C}" type="slidenum">
              <a:rPr lang="en-US" altLang="en-US"/>
              <a:pPr>
                <a:defRPr/>
              </a:pPr>
              <a:t>‹#›</a:t>
            </a:fld>
            <a:endParaRPr lang="en-US" altLang="en-US"/>
          </a:p>
        </p:txBody>
      </p:sp>
    </p:spTree>
    <p:extLst>
      <p:ext uri="{BB962C8B-B14F-4D97-AF65-F5344CB8AC3E}">
        <p14:creationId xmlns:p14="http://schemas.microsoft.com/office/powerpoint/2010/main" val="30978279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9406F61-7FAC-4D56-891E-3E20C548233F}" type="datetime1">
              <a:rPr lang="en-US" altLang="en-US"/>
              <a:pPr>
                <a:defRPr/>
              </a:pPr>
              <a:t>8/11/2015</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a:lvl1pPr>
          </a:lstStyle>
          <a:p>
            <a:pPr>
              <a:defRPr/>
            </a:pPr>
            <a:fld id="{45593BC2-E4FA-469C-98C3-7DE4B13271C3}" type="slidenum">
              <a:rPr lang="en-US" altLang="en-US"/>
              <a:pPr>
                <a:defRPr/>
              </a:pPr>
              <a:t>‹#›</a:t>
            </a:fld>
            <a:endParaRPr lang="en-US" altLang="en-US"/>
          </a:p>
        </p:txBody>
      </p:sp>
    </p:spTree>
    <p:extLst>
      <p:ext uri="{BB962C8B-B14F-4D97-AF65-F5344CB8AC3E}">
        <p14:creationId xmlns:p14="http://schemas.microsoft.com/office/powerpoint/2010/main" val="28190894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8445E38-1626-4B2A-AA37-FF28D8AA39D3}" type="datetime1">
              <a:rPr lang="en-US" altLang="en-US"/>
              <a:pPr>
                <a:defRPr/>
              </a:pPr>
              <a:t>8/11/2015</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A2236C5D-4333-4DEE-BCE1-7BBAA3C8A48C}" type="slidenum">
              <a:rPr lang="en-US" altLang="en-US"/>
              <a:pPr>
                <a:defRPr/>
              </a:pPr>
              <a:t>‹#›</a:t>
            </a:fld>
            <a:endParaRPr lang="en-US" altLang="en-US"/>
          </a:p>
        </p:txBody>
      </p:sp>
    </p:spTree>
    <p:extLst>
      <p:ext uri="{BB962C8B-B14F-4D97-AF65-F5344CB8AC3E}">
        <p14:creationId xmlns:p14="http://schemas.microsoft.com/office/powerpoint/2010/main" val="23317829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D581DBE-65D1-430F-9288-F6FF12C2F6CF}" type="datetime1">
              <a:rPr lang="en-US" altLang="en-US"/>
              <a:pPr>
                <a:defRPr/>
              </a:pPr>
              <a:t>8/11/2015</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a:lvl1pPr>
          </a:lstStyle>
          <a:p>
            <a:pPr>
              <a:defRPr/>
            </a:pPr>
            <a:fld id="{0482FD4C-A3A8-445A-BAB0-A7FE2D0233DB}" type="slidenum">
              <a:rPr lang="en-US" altLang="en-US"/>
              <a:pPr>
                <a:defRPr/>
              </a:pPr>
              <a:t>‹#›</a:t>
            </a:fld>
            <a:endParaRPr lang="en-US" altLang="en-US"/>
          </a:p>
        </p:txBody>
      </p:sp>
    </p:spTree>
    <p:extLst>
      <p:ext uri="{BB962C8B-B14F-4D97-AF65-F5344CB8AC3E}">
        <p14:creationId xmlns:p14="http://schemas.microsoft.com/office/powerpoint/2010/main" val="2209707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8CA8F81-6049-433A-9398-902FB889538E}" type="datetime1">
              <a:rPr lang="en-US" altLang="en-US"/>
              <a:pPr>
                <a:defRPr/>
              </a:pPr>
              <a:t>8/11/2015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F66D3E97-8A51-4986-B672-8FA9880B2D5B}" type="slidenum">
              <a:rPr lang="en-US" altLang="en-US"/>
              <a:pPr>
                <a:defRPr/>
              </a:pPr>
              <a:t>‹#›</a:t>
            </a:fld>
            <a:endParaRPr lang="en-US" altLang="en-US"/>
          </a:p>
        </p:txBody>
      </p:sp>
    </p:spTree>
    <p:extLst>
      <p:ext uri="{BB962C8B-B14F-4D97-AF65-F5344CB8AC3E}">
        <p14:creationId xmlns:p14="http://schemas.microsoft.com/office/powerpoint/2010/main" val="3871696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atin typeface="Arial" pitchFamily="34" charset="0"/>
                <a:cs typeface="Arial" pitchFamily="34" charset="0"/>
              </a:defRPr>
            </a:lvl1pPr>
          </a:lstStyle>
          <a:p>
            <a:r>
              <a:rPr lang="ko-KR" altLang="en-US" dirty="0" smtClean="0"/>
              <a:t>마스터 제목 스타일 편집</a:t>
            </a:r>
            <a:endParaRPr lang="ko-KR" altLang="en-US" dirty="0"/>
          </a:p>
        </p:txBody>
      </p:sp>
      <p:sp>
        <p:nvSpPr>
          <p:cNvPr id="3" name="내용 개체 틀 2"/>
          <p:cNvSpPr>
            <a:spLocks noGrp="1"/>
          </p:cNvSpPr>
          <p:nvPr>
            <p:ph idx="1"/>
          </p:nvPr>
        </p:nvSpPr>
        <p:spPr/>
        <p:txBody>
          <a:bodyPr/>
          <a:lstStyle>
            <a:lvl1pPr latinLnBrk="0">
              <a:defRPr b="1"/>
            </a:lvl1pPr>
            <a:lvl2pPr latinLnBrk="0">
              <a:defRPr/>
            </a:lvl2pPr>
            <a:lvl3pPr latinLnBrk="0">
              <a:defRPr/>
            </a:lvl3pPr>
            <a:lvl4pPr latinLnBrk="0">
              <a:defRPr/>
            </a:lvl4pPr>
            <a:lvl5pPr latinLnBrk="0">
              <a:defRPr/>
            </a:lvl5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Tree>
    <p:extLst>
      <p:ext uri="{BB962C8B-B14F-4D97-AF65-F5344CB8AC3E}">
        <p14:creationId xmlns:p14="http://schemas.microsoft.com/office/powerpoint/2010/main" val="422344445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2261725-361E-444F-A49D-4D6D7B95354B}" type="datetime1">
              <a:rPr lang="en-US" altLang="en-US"/>
              <a:pPr>
                <a:defRPr/>
              </a:pPr>
              <a:t>8/11/2015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14E1F0E7-245B-4399-9F63-5556985B9714}" type="slidenum">
              <a:rPr lang="en-US" altLang="en-US"/>
              <a:pPr>
                <a:defRPr/>
              </a:pPr>
              <a:t>‹#›</a:t>
            </a:fld>
            <a:endParaRPr lang="en-US" altLang="en-US"/>
          </a:p>
        </p:txBody>
      </p:sp>
    </p:spTree>
    <p:extLst>
      <p:ext uri="{BB962C8B-B14F-4D97-AF65-F5344CB8AC3E}">
        <p14:creationId xmlns:p14="http://schemas.microsoft.com/office/powerpoint/2010/main" val="19476811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936DC02-4794-486B-A2E9-4DD283BABA7C}" type="datetime1">
              <a:rPr lang="en-US" altLang="en-US"/>
              <a:pPr>
                <a:defRPr/>
              </a:pPr>
              <a:t>8/11/2015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AFB57AC1-5EC7-4E96-A5E3-EBFBF3B5E2FB}" type="slidenum">
              <a:rPr lang="en-US" altLang="en-US"/>
              <a:pPr>
                <a:defRPr/>
              </a:pPr>
              <a:t>‹#›</a:t>
            </a:fld>
            <a:endParaRPr lang="en-US" altLang="en-US"/>
          </a:p>
        </p:txBody>
      </p:sp>
    </p:spTree>
    <p:extLst>
      <p:ext uri="{BB962C8B-B14F-4D97-AF65-F5344CB8AC3E}">
        <p14:creationId xmlns:p14="http://schemas.microsoft.com/office/powerpoint/2010/main" val="1510446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A948B82-E69E-4A78-82AA-7DC6FBD519FE}" type="datetime1">
              <a:rPr lang="en-US" altLang="en-US"/>
              <a:pPr>
                <a:defRPr/>
              </a:pPr>
              <a:t>8/11/2015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02A431A2-B247-4568-A992-4279ECB72F9B}" type="slidenum">
              <a:rPr lang="en-US" altLang="en-US"/>
              <a:pPr>
                <a:defRPr/>
              </a:pPr>
              <a:t>‹#›</a:t>
            </a:fld>
            <a:endParaRPr lang="en-US" altLang="en-US"/>
          </a:p>
        </p:txBody>
      </p:sp>
    </p:spTree>
    <p:extLst>
      <p:ext uri="{BB962C8B-B14F-4D97-AF65-F5344CB8AC3E}">
        <p14:creationId xmlns:p14="http://schemas.microsoft.com/office/powerpoint/2010/main" val="11116332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553CD22A-E997-4B60-AB4A-1C00DBD6F32E}" type="datetime1">
              <a:rPr lang="en-US" altLang="en-US"/>
              <a:pPr>
                <a:defRPr/>
              </a:pPr>
              <a:t>8/11/2015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E9B88A58-3AB2-4A9A-A0BA-CE76A678314E}" type="slidenum">
              <a:rPr lang="en-US" altLang="en-US"/>
              <a:pPr>
                <a:defRPr/>
              </a:pPr>
              <a:t>‹#›</a:t>
            </a:fld>
            <a:endParaRPr lang="en-US" altLang="en-US"/>
          </a:p>
        </p:txBody>
      </p:sp>
    </p:spTree>
    <p:extLst>
      <p:ext uri="{BB962C8B-B14F-4D97-AF65-F5344CB8AC3E}">
        <p14:creationId xmlns:p14="http://schemas.microsoft.com/office/powerpoint/2010/main" val="7769503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2FCA65A-3531-423F-8E47-B7718886BAE8}" type="datetime1">
              <a:rPr lang="en-US" altLang="en-US"/>
              <a:pPr>
                <a:defRPr/>
              </a:pPr>
              <a:t>8/11/2015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0135AF74-F5B9-41EE-B70F-5387CE528C6C}" type="slidenum">
              <a:rPr lang="en-US" altLang="en-US"/>
              <a:pPr>
                <a:defRPr/>
              </a:pPr>
              <a:t>‹#›</a:t>
            </a:fld>
            <a:endParaRPr lang="en-US" altLang="en-US"/>
          </a:p>
        </p:txBody>
      </p:sp>
    </p:spTree>
    <p:extLst>
      <p:ext uri="{BB962C8B-B14F-4D97-AF65-F5344CB8AC3E}">
        <p14:creationId xmlns:p14="http://schemas.microsoft.com/office/powerpoint/2010/main" val="11740901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7D27E89-ABD7-41B7-A2E5-5A8FDE528784}" type="datetime1">
              <a:rPr lang="en-US" altLang="en-US"/>
              <a:pPr>
                <a:defRPr/>
              </a:pPr>
              <a:t>8/11/2015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21B25DCC-0419-42E6-B6DF-19EAFA09A7C0}" type="slidenum">
              <a:rPr lang="en-US" altLang="en-US"/>
              <a:pPr>
                <a:defRPr/>
              </a:pPr>
              <a:t>‹#›</a:t>
            </a:fld>
            <a:endParaRPr lang="en-US" altLang="en-US"/>
          </a:p>
        </p:txBody>
      </p:sp>
    </p:spTree>
    <p:extLst>
      <p:ext uri="{BB962C8B-B14F-4D97-AF65-F5344CB8AC3E}">
        <p14:creationId xmlns:p14="http://schemas.microsoft.com/office/powerpoint/2010/main" val="277849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B9899D8-987E-471C-AAFB-3076FC74AE3C}" type="datetime1">
              <a:rPr lang="en-US" altLang="en-US"/>
              <a:pPr>
                <a:defRPr/>
              </a:pPr>
              <a:t>8/11/2015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2F47C42B-A7F6-4CB7-8604-D21022DE9A4C}" type="slidenum">
              <a:rPr lang="en-US" altLang="en-US"/>
              <a:pPr>
                <a:defRPr/>
              </a:pPr>
              <a:t>‹#›</a:t>
            </a:fld>
            <a:endParaRPr lang="en-US" altLang="en-US"/>
          </a:p>
        </p:txBody>
      </p:sp>
    </p:spTree>
    <p:extLst>
      <p:ext uri="{BB962C8B-B14F-4D97-AF65-F5344CB8AC3E}">
        <p14:creationId xmlns:p14="http://schemas.microsoft.com/office/powerpoint/2010/main" val="91917802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9406F61-7FAC-4D56-891E-3E20C548233F}" type="datetime1">
              <a:rPr lang="en-US" altLang="en-US"/>
              <a:pPr>
                <a:defRPr/>
              </a:pPr>
              <a:t>8/11/2015</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a:lvl1pPr>
          </a:lstStyle>
          <a:p>
            <a:pPr>
              <a:defRPr/>
            </a:pPr>
            <a:fld id="{45593BC2-E4FA-469C-98C3-7DE4B13271C3}" type="slidenum">
              <a:rPr lang="en-US" altLang="en-US"/>
              <a:pPr>
                <a:defRPr/>
              </a:pPr>
              <a:t>‹#›</a:t>
            </a:fld>
            <a:endParaRPr lang="en-US" altLang="en-US"/>
          </a:p>
        </p:txBody>
      </p:sp>
    </p:spTree>
    <p:extLst>
      <p:ext uri="{BB962C8B-B14F-4D97-AF65-F5344CB8AC3E}">
        <p14:creationId xmlns:p14="http://schemas.microsoft.com/office/powerpoint/2010/main" val="35148745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8445E38-1626-4B2A-AA37-FF28D8AA39D3}" type="datetime1">
              <a:rPr lang="en-US" altLang="en-US"/>
              <a:pPr>
                <a:defRPr/>
              </a:pPr>
              <a:t>8/11/2015</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A2236C5D-4333-4DEE-BCE1-7BBAA3C8A48C}" type="slidenum">
              <a:rPr lang="en-US" altLang="en-US"/>
              <a:pPr>
                <a:defRPr/>
              </a:pPr>
              <a:t>‹#›</a:t>
            </a:fld>
            <a:endParaRPr lang="en-US" altLang="en-US"/>
          </a:p>
        </p:txBody>
      </p:sp>
    </p:spTree>
    <p:extLst>
      <p:ext uri="{BB962C8B-B14F-4D97-AF65-F5344CB8AC3E}">
        <p14:creationId xmlns:p14="http://schemas.microsoft.com/office/powerpoint/2010/main" val="41461134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D581DBE-65D1-430F-9288-F6FF12C2F6CF}" type="datetime1">
              <a:rPr lang="en-US" altLang="en-US"/>
              <a:pPr>
                <a:defRPr/>
              </a:pPr>
              <a:t>8/11/2015</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a:lvl1pPr>
          </a:lstStyle>
          <a:p>
            <a:pPr>
              <a:defRPr/>
            </a:pPr>
            <a:fld id="{0482FD4C-A3A8-445A-BAB0-A7FE2D0233DB}" type="slidenum">
              <a:rPr lang="en-US" altLang="en-US"/>
              <a:pPr>
                <a:defRPr/>
              </a:pPr>
              <a:t>‹#›</a:t>
            </a:fld>
            <a:endParaRPr lang="en-US" altLang="en-US"/>
          </a:p>
        </p:txBody>
      </p:sp>
    </p:spTree>
    <p:extLst>
      <p:ext uri="{BB962C8B-B14F-4D97-AF65-F5344CB8AC3E}">
        <p14:creationId xmlns:p14="http://schemas.microsoft.com/office/powerpoint/2010/main" val="1161536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Tree>
    <p:extLst>
      <p:ext uri="{BB962C8B-B14F-4D97-AF65-F5344CB8AC3E}">
        <p14:creationId xmlns:p14="http://schemas.microsoft.com/office/powerpoint/2010/main" val="316175355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8CA8F81-6049-433A-9398-902FB889538E}" type="datetime1">
              <a:rPr lang="en-US" altLang="en-US"/>
              <a:pPr>
                <a:defRPr/>
              </a:pPr>
              <a:t>8/11/2015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F66D3E97-8A51-4986-B672-8FA9880B2D5B}" type="slidenum">
              <a:rPr lang="en-US" altLang="en-US"/>
              <a:pPr>
                <a:defRPr/>
              </a:pPr>
              <a:t>‹#›</a:t>
            </a:fld>
            <a:endParaRPr lang="en-US" altLang="en-US"/>
          </a:p>
        </p:txBody>
      </p:sp>
    </p:spTree>
    <p:extLst>
      <p:ext uri="{BB962C8B-B14F-4D97-AF65-F5344CB8AC3E}">
        <p14:creationId xmlns:p14="http://schemas.microsoft.com/office/powerpoint/2010/main" val="29671199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2261725-361E-444F-A49D-4D6D7B95354B}" type="datetime1">
              <a:rPr lang="en-US" altLang="en-US"/>
              <a:pPr>
                <a:defRPr/>
              </a:pPr>
              <a:t>8/11/2015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14E1F0E7-245B-4399-9F63-5556985B9714}" type="slidenum">
              <a:rPr lang="en-US" altLang="en-US"/>
              <a:pPr>
                <a:defRPr/>
              </a:pPr>
              <a:t>‹#›</a:t>
            </a:fld>
            <a:endParaRPr lang="en-US" altLang="en-US"/>
          </a:p>
        </p:txBody>
      </p:sp>
    </p:spTree>
    <p:extLst>
      <p:ext uri="{BB962C8B-B14F-4D97-AF65-F5344CB8AC3E}">
        <p14:creationId xmlns:p14="http://schemas.microsoft.com/office/powerpoint/2010/main" val="41641552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936DC02-4794-486B-A2E9-4DD283BABA7C}" type="datetime1">
              <a:rPr lang="en-US" altLang="en-US"/>
              <a:pPr>
                <a:defRPr/>
              </a:pPr>
              <a:t>8/11/2015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AFB57AC1-5EC7-4E96-A5E3-EBFBF3B5E2FB}" type="slidenum">
              <a:rPr lang="en-US" altLang="en-US"/>
              <a:pPr>
                <a:defRPr/>
              </a:pPr>
              <a:t>‹#›</a:t>
            </a:fld>
            <a:endParaRPr lang="en-US" altLang="en-US"/>
          </a:p>
        </p:txBody>
      </p:sp>
    </p:spTree>
    <p:extLst>
      <p:ext uri="{BB962C8B-B14F-4D97-AF65-F5344CB8AC3E}">
        <p14:creationId xmlns:p14="http://schemas.microsoft.com/office/powerpoint/2010/main" val="31895399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A948B82-E69E-4A78-82AA-7DC6FBD519FE}" type="datetime1">
              <a:rPr lang="en-US" altLang="en-US"/>
              <a:pPr>
                <a:defRPr/>
              </a:pPr>
              <a:t>8/11/2015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02A431A2-B247-4568-A992-4279ECB72F9B}" type="slidenum">
              <a:rPr lang="en-US" altLang="en-US"/>
              <a:pPr>
                <a:defRPr/>
              </a:pPr>
              <a:t>‹#›</a:t>
            </a:fld>
            <a:endParaRPr lang="en-US" altLang="en-US"/>
          </a:p>
        </p:txBody>
      </p:sp>
    </p:spTree>
    <p:extLst>
      <p:ext uri="{BB962C8B-B14F-4D97-AF65-F5344CB8AC3E}">
        <p14:creationId xmlns:p14="http://schemas.microsoft.com/office/powerpoint/2010/main" val="7959614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553CD22A-E997-4B60-AB4A-1C00DBD6F32E}" type="datetime1">
              <a:rPr lang="en-US" altLang="en-US"/>
              <a:pPr>
                <a:defRPr/>
              </a:pPr>
              <a:t>8/11/2015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E9B88A58-3AB2-4A9A-A0BA-CE76A678314E}" type="slidenum">
              <a:rPr lang="en-US" altLang="en-US"/>
              <a:pPr>
                <a:defRPr/>
              </a:pPr>
              <a:t>‹#›</a:t>
            </a:fld>
            <a:endParaRPr lang="en-US" altLang="en-US"/>
          </a:p>
        </p:txBody>
      </p:sp>
    </p:spTree>
    <p:extLst>
      <p:ext uri="{BB962C8B-B14F-4D97-AF65-F5344CB8AC3E}">
        <p14:creationId xmlns:p14="http://schemas.microsoft.com/office/powerpoint/2010/main" val="35385919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2FCA65A-3531-423F-8E47-B7718886BAE8}" type="datetime1">
              <a:rPr lang="en-US" altLang="en-US"/>
              <a:pPr>
                <a:defRPr/>
              </a:pPr>
              <a:t>8/11/2015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0135AF74-F5B9-41EE-B70F-5387CE528C6C}" type="slidenum">
              <a:rPr lang="en-US" altLang="en-US"/>
              <a:pPr>
                <a:defRPr/>
              </a:pPr>
              <a:t>‹#›</a:t>
            </a:fld>
            <a:endParaRPr lang="en-US" altLang="en-US"/>
          </a:p>
        </p:txBody>
      </p:sp>
    </p:spTree>
    <p:extLst>
      <p:ext uri="{BB962C8B-B14F-4D97-AF65-F5344CB8AC3E}">
        <p14:creationId xmlns:p14="http://schemas.microsoft.com/office/powerpoint/2010/main" val="31282111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7D27E89-ABD7-41B7-A2E5-5A8FDE528784}" type="datetime1">
              <a:rPr lang="en-US" altLang="en-US"/>
              <a:pPr>
                <a:defRPr/>
              </a:pPr>
              <a:t>8/11/2015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21B25DCC-0419-42E6-B6DF-19EAFA09A7C0}" type="slidenum">
              <a:rPr lang="en-US" altLang="en-US"/>
              <a:pPr>
                <a:defRPr/>
              </a:pPr>
              <a:t>‹#›</a:t>
            </a:fld>
            <a:endParaRPr lang="en-US" altLang="en-US"/>
          </a:p>
        </p:txBody>
      </p:sp>
    </p:spTree>
    <p:extLst>
      <p:ext uri="{BB962C8B-B14F-4D97-AF65-F5344CB8AC3E}">
        <p14:creationId xmlns:p14="http://schemas.microsoft.com/office/powerpoint/2010/main" val="39295928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B9899D8-987E-471C-AAFB-3076FC74AE3C}" type="datetime1">
              <a:rPr lang="en-US" altLang="en-US"/>
              <a:pPr>
                <a:defRPr/>
              </a:pPr>
              <a:t>8/11/2015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2F47C42B-A7F6-4CB7-8604-D21022DE9A4C}" type="slidenum">
              <a:rPr lang="en-US" altLang="en-US"/>
              <a:pPr>
                <a:defRPr/>
              </a:pPr>
              <a:t>‹#›</a:t>
            </a:fld>
            <a:endParaRPr lang="en-US" altLang="en-US"/>
          </a:p>
        </p:txBody>
      </p:sp>
    </p:spTree>
    <p:extLst>
      <p:ext uri="{BB962C8B-B14F-4D97-AF65-F5344CB8AC3E}">
        <p14:creationId xmlns:p14="http://schemas.microsoft.com/office/powerpoint/2010/main" val="172556594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9406F61-7FAC-4D56-891E-3E20C548233F}" type="datetime1">
              <a:rPr lang="en-US" altLang="en-US"/>
              <a:pPr>
                <a:defRPr/>
              </a:pPr>
              <a:t>8/11/2015</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a:lvl1pPr>
          </a:lstStyle>
          <a:p>
            <a:pPr>
              <a:defRPr/>
            </a:pPr>
            <a:fld id="{45593BC2-E4FA-469C-98C3-7DE4B13271C3}" type="slidenum">
              <a:rPr lang="en-US" altLang="en-US"/>
              <a:pPr>
                <a:defRPr/>
              </a:pPr>
              <a:t>‹#›</a:t>
            </a:fld>
            <a:endParaRPr lang="en-US" altLang="en-US"/>
          </a:p>
        </p:txBody>
      </p:sp>
    </p:spTree>
    <p:extLst>
      <p:ext uri="{BB962C8B-B14F-4D97-AF65-F5344CB8AC3E}">
        <p14:creationId xmlns:p14="http://schemas.microsoft.com/office/powerpoint/2010/main" val="15832536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8445E38-1626-4B2A-AA37-FF28D8AA39D3}" type="datetime1">
              <a:rPr lang="en-US" altLang="en-US"/>
              <a:pPr>
                <a:defRPr/>
              </a:pPr>
              <a:t>8/11/2015</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A2236C5D-4333-4DEE-BCE1-7BBAA3C8A48C}" type="slidenum">
              <a:rPr lang="en-US" altLang="en-US"/>
              <a:pPr>
                <a:defRPr/>
              </a:pPr>
              <a:t>‹#›</a:t>
            </a:fld>
            <a:endParaRPr lang="en-US" altLang="en-US"/>
          </a:p>
        </p:txBody>
      </p:sp>
    </p:spTree>
    <p:extLst>
      <p:ext uri="{BB962C8B-B14F-4D97-AF65-F5344CB8AC3E}">
        <p14:creationId xmlns:p14="http://schemas.microsoft.com/office/powerpoint/2010/main" val="1850950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687723818"/>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D581DBE-65D1-430F-9288-F6FF12C2F6CF}" type="datetime1">
              <a:rPr lang="en-US" altLang="en-US"/>
              <a:pPr>
                <a:defRPr/>
              </a:pPr>
              <a:t>8/11/2015</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a:lvl1pPr>
          </a:lstStyle>
          <a:p>
            <a:pPr>
              <a:defRPr/>
            </a:pPr>
            <a:fld id="{0482FD4C-A3A8-445A-BAB0-A7FE2D0233DB}" type="slidenum">
              <a:rPr lang="en-US" altLang="en-US"/>
              <a:pPr>
                <a:defRPr/>
              </a:pPr>
              <a:t>‹#›</a:t>
            </a:fld>
            <a:endParaRPr lang="en-US" altLang="en-US"/>
          </a:p>
        </p:txBody>
      </p:sp>
    </p:spTree>
    <p:extLst>
      <p:ext uri="{BB962C8B-B14F-4D97-AF65-F5344CB8AC3E}">
        <p14:creationId xmlns:p14="http://schemas.microsoft.com/office/powerpoint/2010/main" val="11605588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8CA8F81-6049-433A-9398-902FB889538E}" type="datetime1">
              <a:rPr lang="en-US" altLang="en-US"/>
              <a:pPr>
                <a:defRPr/>
              </a:pPr>
              <a:t>8/11/2015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F66D3E97-8A51-4986-B672-8FA9880B2D5B}" type="slidenum">
              <a:rPr lang="en-US" altLang="en-US"/>
              <a:pPr>
                <a:defRPr/>
              </a:pPr>
              <a:t>‹#›</a:t>
            </a:fld>
            <a:endParaRPr lang="en-US" altLang="en-US"/>
          </a:p>
        </p:txBody>
      </p:sp>
    </p:spTree>
    <p:extLst>
      <p:ext uri="{BB962C8B-B14F-4D97-AF65-F5344CB8AC3E}">
        <p14:creationId xmlns:p14="http://schemas.microsoft.com/office/powerpoint/2010/main" val="32004976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2261725-361E-444F-A49D-4D6D7B95354B}" type="datetime1">
              <a:rPr lang="en-US" altLang="en-US"/>
              <a:pPr>
                <a:defRPr/>
              </a:pPr>
              <a:t>8/11/2015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14E1F0E7-245B-4399-9F63-5556985B9714}" type="slidenum">
              <a:rPr lang="en-US" altLang="en-US"/>
              <a:pPr>
                <a:defRPr/>
              </a:pPr>
              <a:t>‹#›</a:t>
            </a:fld>
            <a:endParaRPr lang="en-US" altLang="en-US"/>
          </a:p>
        </p:txBody>
      </p:sp>
    </p:spTree>
    <p:extLst>
      <p:ext uri="{BB962C8B-B14F-4D97-AF65-F5344CB8AC3E}">
        <p14:creationId xmlns:p14="http://schemas.microsoft.com/office/powerpoint/2010/main" val="18259293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936DC02-4794-486B-A2E9-4DD283BABA7C}" type="datetime1">
              <a:rPr lang="en-US" altLang="en-US"/>
              <a:pPr>
                <a:defRPr/>
              </a:pPr>
              <a:t>8/11/2015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AFB57AC1-5EC7-4E96-A5E3-EBFBF3B5E2FB}" type="slidenum">
              <a:rPr lang="en-US" altLang="en-US"/>
              <a:pPr>
                <a:defRPr/>
              </a:pPr>
              <a:t>‹#›</a:t>
            </a:fld>
            <a:endParaRPr lang="en-US" altLang="en-US"/>
          </a:p>
        </p:txBody>
      </p:sp>
    </p:spTree>
    <p:extLst>
      <p:ext uri="{BB962C8B-B14F-4D97-AF65-F5344CB8AC3E}">
        <p14:creationId xmlns:p14="http://schemas.microsoft.com/office/powerpoint/2010/main" val="26071908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A948B82-E69E-4A78-82AA-7DC6FBD519FE}" type="datetime1">
              <a:rPr lang="en-US" altLang="en-US"/>
              <a:pPr>
                <a:defRPr/>
              </a:pPr>
              <a:t>8/11/2015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02A431A2-B247-4568-A992-4279ECB72F9B}" type="slidenum">
              <a:rPr lang="en-US" altLang="en-US"/>
              <a:pPr>
                <a:defRPr/>
              </a:pPr>
              <a:t>‹#›</a:t>
            </a:fld>
            <a:endParaRPr lang="en-US" altLang="en-US"/>
          </a:p>
        </p:txBody>
      </p:sp>
    </p:spTree>
    <p:extLst>
      <p:ext uri="{BB962C8B-B14F-4D97-AF65-F5344CB8AC3E}">
        <p14:creationId xmlns:p14="http://schemas.microsoft.com/office/powerpoint/2010/main" val="5850662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553CD22A-E997-4B60-AB4A-1C00DBD6F32E}" type="datetime1">
              <a:rPr lang="en-US" altLang="en-US"/>
              <a:pPr>
                <a:defRPr/>
              </a:pPr>
              <a:t>8/11/2015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E9B88A58-3AB2-4A9A-A0BA-CE76A678314E}" type="slidenum">
              <a:rPr lang="en-US" altLang="en-US"/>
              <a:pPr>
                <a:defRPr/>
              </a:pPr>
              <a:t>‹#›</a:t>
            </a:fld>
            <a:endParaRPr lang="en-US" altLang="en-US"/>
          </a:p>
        </p:txBody>
      </p:sp>
    </p:spTree>
    <p:extLst>
      <p:ext uri="{BB962C8B-B14F-4D97-AF65-F5344CB8AC3E}">
        <p14:creationId xmlns:p14="http://schemas.microsoft.com/office/powerpoint/2010/main" val="29823589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2FCA65A-3531-423F-8E47-B7718886BAE8}" type="datetime1">
              <a:rPr lang="en-US" altLang="en-US"/>
              <a:pPr>
                <a:defRPr/>
              </a:pPr>
              <a:t>8/11/2015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0135AF74-F5B9-41EE-B70F-5387CE528C6C}" type="slidenum">
              <a:rPr lang="en-US" altLang="en-US"/>
              <a:pPr>
                <a:defRPr/>
              </a:pPr>
              <a:t>‹#›</a:t>
            </a:fld>
            <a:endParaRPr lang="en-US" altLang="en-US"/>
          </a:p>
        </p:txBody>
      </p:sp>
    </p:spTree>
    <p:extLst>
      <p:ext uri="{BB962C8B-B14F-4D97-AF65-F5344CB8AC3E}">
        <p14:creationId xmlns:p14="http://schemas.microsoft.com/office/powerpoint/2010/main" val="2838392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7D27E89-ABD7-41B7-A2E5-5A8FDE528784}" type="datetime1">
              <a:rPr lang="en-US" altLang="en-US"/>
              <a:pPr>
                <a:defRPr/>
              </a:pPr>
              <a:t>8/11/2015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21B25DCC-0419-42E6-B6DF-19EAFA09A7C0}" type="slidenum">
              <a:rPr lang="en-US" altLang="en-US"/>
              <a:pPr>
                <a:defRPr/>
              </a:pPr>
              <a:t>‹#›</a:t>
            </a:fld>
            <a:endParaRPr lang="en-US" altLang="en-US"/>
          </a:p>
        </p:txBody>
      </p:sp>
    </p:spTree>
    <p:extLst>
      <p:ext uri="{BB962C8B-B14F-4D97-AF65-F5344CB8AC3E}">
        <p14:creationId xmlns:p14="http://schemas.microsoft.com/office/powerpoint/2010/main" val="8478849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B9899D8-987E-471C-AAFB-3076FC74AE3C}" type="datetime1">
              <a:rPr lang="en-US" altLang="en-US"/>
              <a:pPr>
                <a:defRPr/>
              </a:pPr>
              <a:t>8/11/2015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2F47C42B-A7F6-4CB7-8604-D21022DE9A4C}" type="slidenum">
              <a:rPr lang="en-US" altLang="en-US"/>
              <a:pPr>
                <a:defRPr/>
              </a:pPr>
              <a:t>‹#›</a:t>
            </a:fld>
            <a:endParaRPr lang="en-US" altLang="en-US"/>
          </a:p>
        </p:txBody>
      </p:sp>
    </p:spTree>
    <p:extLst>
      <p:ext uri="{BB962C8B-B14F-4D97-AF65-F5344CB8AC3E}">
        <p14:creationId xmlns:p14="http://schemas.microsoft.com/office/powerpoint/2010/main" val="311677428"/>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9406F61-7FAC-4D56-891E-3E20C548233F}" type="datetime1">
              <a:rPr lang="en-US" altLang="en-US"/>
              <a:pPr>
                <a:defRPr/>
              </a:pPr>
              <a:t>8/11/2015</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a:lvl1pPr>
          </a:lstStyle>
          <a:p>
            <a:pPr>
              <a:defRPr/>
            </a:pPr>
            <a:fld id="{45593BC2-E4FA-469C-98C3-7DE4B13271C3}" type="slidenum">
              <a:rPr lang="en-US" altLang="en-US"/>
              <a:pPr>
                <a:defRPr/>
              </a:pPr>
              <a:t>‹#›</a:t>
            </a:fld>
            <a:endParaRPr lang="en-US" altLang="en-US"/>
          </a:p>
        </p:txBody>
      </p:sp>
    </p:spTree>
    <p:extLst>
      <p:ext uri="{BB962C8B-B14F-4D97-AF65-F5344CB8AC3E}">
        <p14:creationId xmlns:p14="http://schemas.microsoft.com/office/powerpoint/2010/main" val="2656756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238080818"/>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8445E38-1626-4B2A-AA37-FF28D8AA39D3}" type="datetime1">
              <a:rPr lang="en-US" altLang="en-US"/>
              <a:pPr>
                <a:defRPr/>
              </a:pPr>
              <a:t>8/11/2015</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A2236C5D-4333-4DEE-BCE1-7BBAA3C8A48C}" type="slidenum">
              <a:rPr lang="en-US" altLang="en-US"/>
              <a:pPr>
                <a:defRPr/>
              </a:pPr>
              <a:t>‹#›</a:t>
            </a:fld>
            <a:endParaRPr lang="en-US" altLang="en-US"/>
          </a:p>
        </p:txBody>
      </p:sp>
    </p:spTree>
    <p:extLst>
      <p:ext uri="{BB962C8B-B14F-4D97-AF65-F5344CB8AC3E}">
        <p14:creationId xmlns:p14="http://schemas.microsoft.com/office/powerpoint/2010/main" val="3941679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D581DBE-65D1-430F-9288-F6FF12C2F6CF}" type="datetime1">
              <a:rPr lang="en-US" altLang="en-US"/>
              <a:pPr>
                <a:defRPr/>
              </a:pPr>
              <a:t>8/11/2015</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a:lvl1pPr>
          </a:lstStyle>
          <a:p>
            <a:pPr>
              <a:defRPr/>
            </a:pPr>
            <a:fld id="{0482FD4C-A3A8-445A-BAB0-A7FE2D0233DB}" type="slidenum">
              <a:rPr lang="en-US" altLang="en-US"/>
              <a:pPr>
                <a:defRPr/>
              </a:pPr>
              <a:t>‹#›</a:t>
            </a:fld>
            <a:endParaRPr lang="en-US" altLang="en-US"/>
          </a:p>
        </p:txBody>
      </p:sp>
    </p:spTree>
    <p:extLst>
      <p:ext uri="{BB962C8B-B14F-4D97-AF65-F5344CB8AC3E}">
        <p14:creationId xmlns:p14="http://schemas.microsoft.com/office/powerpoint/2010/main" val="16039371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8CA8F81-6049-433A-9398-902FB889538E}" type="datetime1">
              <a:rPr lang="en-US" altLang="en-US"/>
              <a:pPr>
                <a:defRPr/>
              </a:pPr>
              <a:t>8/11/2015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F66D3E97-8A51-4986-B672-8FA9880B2D5B}" type="slidenum">
              <a:rPr lang="en-US" altLang="en-US"/>
              <a:pPr>
                <a:defRPr/>
              </a:pPr>
              <a:t>‹#›</a:t>
            </a:fld>
            <a:endParaRPr lang="en-US" altLang="en-US"/>
          </a:p>
        </p:txBody>
      </p:sp>
    </p:spTree>
    <p:extLst>
      <p:ext uri="{BB962C8B-B14F-4D97-AF65-F5344CB8AC3E}">
        <p14:creationId xmlns:p14="http://schemas.microsoft.com/office/powerpoint/2010/main" val="2326379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2261725-361E-444F-A49D-4D6D7B95354B}" type="datetime1">
              <a:rPr lang="en-US" altLang="en-US"/>
              <a:pPr>
                <a:defRPr/>
              </a:pPr>
              <a:t>8/11/2015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14E1F0E7-245B-4399-9F63-5556985B9714}" type="slidenum">
              <a:rPr lang="en-US" altLang="en-US"/>
              <a:pPr>
                <a:defRPr/>
              </a:pPr>
              <a:t>‹#›</a:t>
            </a:fld>
            <a:endParaRPr lang="en-US" altLang="en-US"/>
          </a:p>
        </p:txBody>
      </p:sp>
    </p:spTree>
    <p:extLst>
      <p:ext uri="{BB962C8B-B14F-4D97-AF65-F5344CB8AC3E}">
        <p14:creationId xmlns:p14="http://schemas.microsoft.com/office/powerpoint/2010/main" val="36888608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936DC02-4794-486B-A2E9-4DD283BABA7C}" type="datetime1">
              <a:rPr lang="en-US" altLang="en-US"/>
              <a:pPr>
                <a:defRPr/>
              </a:pPr>
              <a:t>8/11/2015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AFB57AC1-5EC7-4E96-A5E3-EBFBF3B5E2FB}" type="slidenum">
              <a:rPr lang="en-US" altLang="en-US"/>
              <a:pPr>
                <a:defRPr/>
              </a:pPr>
              <a:t>‹#›</a:t>
            </a:fld>
            <a:endParaRPr lang="en-US" altLang="en-US"/>
          </a:p>
        </p:txBody>
      </p:sp>
    </p:spTree>
    <p:extLst>
      <p:ext uri="{BB962C8B-B14F-4D97-AF65-F5344CB8AC3E}">
        <p14:creationId xmlns:p14="http://schemas.microsoft.com/office/powerpoint/2010/main" val="25555061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A948B82-E69E-4A78-82AA-7DC6FBD519FE}" type="datetime1">
              <a:rPr lang="en-US" altLang="en-US"/>
              <a:pPr>
                <a:defRPr/>
              </a:pPr>
              <a:t>8/11/2015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02A431A2-B247-4568-A992-4279ECB72F9B}" type="slidenum">
              <a:rPr lang="en-US" altLang="en-US"/>
              <a:pPr>
                <a:defRPr/>
              </a:pPr>
              <a:t>‹#›</a:t>
            </a:fld>
            <a:endParaRPr lang="en-US" altLang="en-US"/>
          </a:p>
        </p:txBody>
      </p:sp>
    </p:spTree>
    <p:extLst>
      <p:ext uri="{BB962C8B-B14F-4D97-AF65-F5344CB8AC3E}">
        <p14:creationId xmlns:p14="http://schemas.microsoft.com/office/powerpoint/2010/main" val="1652429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Tree>
    <p:extLst>
      <p:ext uri="{BB962C8B-B14F-4D97-AF65-F5344CB8AC3E}">
        <p14:creationId xmlns:p14="http://schemas.microsoft.com/office/powerpoint/2010/main" val="317588795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13929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Tree>
    <p:extLst>
      <p:ext uri="{BB962C8B-B14F-4D97-AF65-F5344CB8AC3E}">
        <p14:creationId xmlns:p14="http://schemas.microsoft.com/office/powerpoint/2010/main" val="412950420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Tree>
    <p:extLst>
      <p:ext uri="{BB962C8B-B14F-4D97-AF65-F5344CB8AC3E}">
        <p14:creationId xmlns:p14="http://schemas.microsoft.com/office/powerpoint/2010/main" val="146027656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ko-KR" dirty="0" smtClean="0"/>
              <a:t>Master Title Style</a:t>
            </a:r>
            <a:endParaRPr lang="ko-KR" altLang="en-US" dirty="0"/>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600">
                <a:solidFill>
                  <a:schemeClr val="tx1"/>
                </a:solidFill>
              </a:defRPr>
            </a:lvl1pPr>
          </a:lstStyle>
          <a:p>
            <a:fld id="{97059D27-ADC4-4FEA-B48D-322F84B3B55B}" type="slidenum">
              <a:rPr lang="ko-KR" altLang="en-US" smtClean="0"/>
              <a:pPr/>
              <a:t>‹#›</a:t>
            </a:fld>
            <a:endParaRPr lang="ko-KR" altLang="en-US" dirty="0"/>
          </a:p>
        </p:txBody>
      </p:sp>
    </p:spTree>
    <p:extLst>
      <p:ext uri="{BB962C8B-B14F-4D97-AF65-F5344CB8AC3E}">
        <p14:creationId xmlns:p14="http://schemas.microsoft.com/office/powerpoint/2010/main" val="373293248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sldNum="0" hdr="0" ftr="0" dt="0"/>
  <p:txStyles>
    <p:titleStyle>
      <a:lvl1pPr algn="ctr" defTabSz="914400" rtl="0" eaLnBrk="1" latinLnBrk="1" hangingPunct="1">
        <a:spcBef>
          <a:spcPct val="0"/>
        </a:spcBef>
        <a:buNone/>
        <a:defRPr sz="4400" b="1" kern="1200" baseline="0">
          <a:solidFill>
            <a:srgbClr val="00B0F0"/>
          </a:solidFill>
          <a:effectLst>
            <a:reflection blurRad="25400" stA="46000" endPos="43000" dist="38100" dir="5400000" sy="-100000" algn="bl" rotWithShape="0"/>
          </a:effectLst>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solidFill>
          <a:latin typeface="Tahoma" pitchFamily="34" charset="0"/>
          <a:ea typeface="Tahoma" pitchFamily="34" charset="0"/>
          <a:cs typeface="Tahoma"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Tahoma" pitchFamily="34" charset="0"/>
          <a:ea typeface="Tahoma" pitchFamily="34" charset="0"/>
          <a:cs typeface="Tahoma" pitchFamily="34" charset="0"/>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Tahoma" pitchFamily="34" charset="0"/>
          <a:ea typeface="Tahoma" pitchFamily="34" charset="0"/>
          <a:cs typeface="Tahoma" pitchFamily="34" charset="0"/>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Tahoma" pitchFamily="34" charset="0"/>
          <a:ea typeface="Tahoma" pitchFamily="34" charset="0"/>
          <a:cs typeface="Tahoma" pitchFamily="34" charset="0"/>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Tahoma" pitchFamily="34" charset="0"/>
          <a:ea typeface="Tahoma" pitchFamily="34" charset="0"/>
          <a:cs typeface="Tahoma" pitchFamily="34" charset="0"/>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423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259417"/>
            <a:ext cx="8229600" cy="486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1"/>
            <a:ext cx="2133600" cy="36618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defRPr>
            </a:lvl1pPr>
          </a:lstStyle>
          <a:p>
            <a:pPr defTabSz="457200" fontAlgn="base" latinLnBrk="0">
              <a:spcBef>
                <a:spcPct val="0"/>
              </a:spcBef>
              <a:spcAft>
                <a:spcPct val="0"/>
              </a:spcAft>
              <a:defRPr/>
            </a:pPr>
            <a:fld id="{E056B54D-B757-4036-B6D5-4F5BD272E7A0}" type="datetime1">
              <a:rPr lang="en-US" altLang="en-US" smtClean="0">
                <a:ea typeface="ＭＳ Ｐゴシック" pitchFamily="8" charset="-128"/>
              </a:rPr>
              <a:pPr defTabSz="457200" fontAlgn="base" latinLnBrk="0">
                <a:spcBef>
                  <a:spcPct val="0"/>
                </a:spcBef>
                <a:spcAft>
                  <a:spcPct val="0"/>
                </a:spcAft>
                <a:defRPr/>
              </a:pPr>
              <a:t>8/11/2015</a:t>
            </a:fld>
            <a:endParaRPr lang="en-US" altLang="en-US">
              <a:ea typeface="ＭＳ Ｐゴシック" pitchFamily="8" charset="-128"/>
            </a:endParaRPr>
          </a:p>
        </p:txBody>
      </p:sp>
      <p:sp>
        <p:nvSpPr>
          <p:cNvPr id="5" name="Footer Placeholder 4"/>
          <p:cNvSpPr>
            <a:spLocks noGrp="1"/>
          </p:cNvSpPr>
          <p:nvPr>
            <p:ph type="ftr" sz="quarter" idx="3"/>
          </p:nvPr>
        </p:nvSpPr>
        <p:spPr>
          <a:xfrm>
            <a:off x="3124200" y="6356351"/>
            <a:ext cx="2895600" cy="366183"/>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FFFFFF"/>
                </a:solidFill>
              </a:defRPr>
            </a:lvl1pPr>
          </a:lstStyle>
          <a:p>
            <a:pPr defTabSz="457200" fontAlgn="base" latinLnBrk="0">
              <a:spcBef>
                <a:spcPct val="0"/>
              </a:spcBef>
              <a:spcAft>
                <a:spcPct val="0"/>
              </a:spcAft>
              <a:defRPr/>
            </a:pPr>
            <a:endParaRPr lang="en-US" altLang="en-US">
              <a:ea typeface="ＭＳ Ｐゴシック" pitchFamily="8" charset="-128"/>
            </a:endParaRPr>
          </a:p>
        </p:txBody>
      </p:sp>
      <p:sp>
        <p:nvSpPr>
          <p:cNvPr id="6" name="Slide Number Placeholder 5"/>
          <p:cNvSpPr>
            <a:spLocks noGrp="1"/>
          </p:cNvSpPr>
          <p:nvPr>
            <p:ph type="sldNum" sz="quarter" idx="4"/>
          </p:nvPr>
        </p:nvSpPr>
        <p:spPr>
          <a:xfrm>
            <a:off x="6553200" y="6356351"/>
            <a:ext cx="2133600" cy="36618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96A6C1"/>
                </a:solidFill>
              </a:defRPr>
            </a:lvl1pPr>
          </a:lstStyle>
          <a:p>
            <a:pPr defTabSz="457200" fontAlgn="base" latinLnBrk="0">
              <a:spcBef>
                <a:spcPct val="0"/>
              </a:spcBef>
              <a:spcAft>
                <a:spcPct val="0"/>
              </a:spcAft>
              <a:defRPr/>
            </a:pPr>
            <a:fld id="{DEB07C26-3FED-4D7D-9A81-6449E0A5418B}" type="slidenum">
              <a:rPr lang="en-US" altLang="en-US" smtClean="0">
                <a:ea typeface="ＭＳ Ｐゴシック" pitchFamily="8" charset="-128"/>
              </a:rPr>
              <a:pPr defTabSz="457200" fontAlgn="base" latinLnBrk="0">
                <a:spcBef>
                  <a:spcPct val="0"/>
                </a:spcBef>
                <a:spcAft>
                  <a:spcPct val="0"/>
                </a:spcAft>
                <a:defRPr/>
              </a:pPr>
              <a:t>‹#›</a:t>
            </a:fld>
            <a:endParaRPr lang="en-US" altLang="en-US">
              <a:ea typeface="ＭＳ Ｐゴシック" pitchFamily="8" charset="-128"/>
            </a:endParaRPr>
          </a:p>
        </p:txBody>
      </p:sp>
    </p:spTree>
    <p:extLst>
      <p:ext uri="{BB962C8B-B14F-4D97-AF65-F5344CB8AC3E}">
        <p14:creationId xmlns:p14="http://schemas.microsoft.com/office/powerpoint/2010/main" val="6886877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sz="4400" kern="1200">
          <a:solidFill>
            <a:schemeClr val="bg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5pPr>
      <a:lvl6pPr marL="4572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bg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bg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bg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423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259417"/>
            <a:ext cx="8229600" cy="486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1"/>
            <a:ext cx="2133600" cy="36618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defRPr>
            </a:lvl1pPr>
          </a:lstStyle>
          <a:p>
            <a:pPr defTabSz="457200" fontAlgn="base" latinLnBrk="0">
              <a:spcBef>
                <a:spcPct val="0"/>
              </a:spcBef>
              <a:spcAft>
                <a:spcPct val="0"/>
              </a:spcAft>
              <a:defRPr/>
            </a:pPr>
            <a:fld id="{E056B54D-B757-4036-B6D5-4F5BD272E7A0}" type="datetime1">
              <a:rPr lang="en-US" altLang="en-US" smtClean="0">
                <a:ea typeface="ＭＳ Ｐゴシック" pitchFamily="8" charset="-128"/>
              </a:rPr>
              <a:pPr defTabSz="457200" fontAlgn="base" latinLnBrk="0">
                <a:spcBef>
                  <a:spcPct val="0"/>
                </a:spcBef>
                <a:spcAft>
                  <a:spcPct val="0"/>
                </a:spcAft>
                <a:defRPr/>
              </a:pPr>
              <a:t>8/11/2015</a:t>
            </a:fld>
            <a:endParaRPr lang="en-US" altLang="en-US">
              <a:ea typeface="ＭＳ Ｐゴシック" pitchFamily="8" charset="-128"/>
            </a:endParaRPr>
          </a:p>
        </p:txBody>
      </p:sp>
      <p:sp>
        <p:nvSpPr>
          <p:cNvPr id="5" name="Footer Placeholder 4"/>
          <p:cNvSpPr>
            <a:spLocks noGrp="1"/>
          </p:cNvSpPr>
          <p:nvPr>
            <p:ph type="ftr" sz="quarter" idx="3"/>
          </p:nvPr>
        </p:nvSpPr>
        <p:spPr>
          <a:xfrm>
            <a:off x="3124200" y="6356351"/>
            <a:ext cx="2895600" cy="366183"/>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FFFFFF"/>
                </a:solidFill>
              </a:defRPr>
            </a:lvl1pPr>
          </a:lstStyle>
          <a:p>
            <a:pPr defTabSz="457200" fontAlgn="base" latinLnBrk="0">
              <a:spcBef>
                <a:spcPct val="0"/>
              </a:spcBef>
              <a:spcAft>
                <a:spcPct val="0"/>
              </a:spcAft>
              <a:defRPr/>
            </a:pPr>
            <a:endParaRPr lang="en-US" altLang="en-US">
              <a:ea typeface="ＭＳ Ｐゴシック" pitchFamily="8" charset="-128"/>
            </a:endParaRPr>
          </a:p>
        </p:txBody>
      </p:sp>
      <p:sp>
        <p:nvSpPr>
          <p:cNvPr id="6" name="Slide Number Placeholder 5"/>
          <p:cNvSpPr>
            <a:spLocks noGrp="1"/>
          </p:cNvSpPr>
          <p:nvPr>
            <p:ph type="sldNum" sz="quarter" idx="4"/>
          </p:nvPr>
        </p:nvSpPr>
        <p:spPr>
          <a:xfrm>
            <a:off x="6553200" y="6356351"/>
            <a:ext cx="2133600" cy="36618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96A6C1"/>
                </a:solidFill>
              </a:defRPr>
            </a:lvl1pPr>
          </a:lstStyle>
          <a:p>
            <a:pPr defTabSz="457200" fontAlgn="base" latinLnBrk="0">
              <a:spcBef>
                <a:spcPct val="0"/>
              </a:spcBef>
              <a:spcAft>
                <a:spcPct val="0"/>
              </a:spcAft>
              <a:defRPr/>
            </a:pPr>
            <a:fld id="{DEB07C26-3FED-4D7D-9A81-6449E0A5418B}" type="slidenum">
              <a:rPr lang="en-US" altLang="en-US" smtClean="0">
                <a:ea typeface="ＭＳ Ｐゴシック" pitchFamily="8" charset="-128"/>
              </a:rPr>
              <a:pPr defTabSz="457200" fontAlgn="base" latinLnBrk="0">
                <a:spcBef>
                  <a:spcPct val="0"/>
                </a:spcBef>
                <a:spcAft>
                  <a:spcPct val="0"/>
                </a:spcAft>
                <a:defRPr/>
              </a:pPr>
              <a:t>‹#›</a:t>
            </a:fld>
            <a:endParaRPr lang="en-US" altLang="en-US">
              <a:ea typeface="ＭＳ Ｐゴシック" pitchFamily="8" charset="-128"/>
            </a:endParaRPr>
          </a:p>
        </p:txBody>
      </p:sp>
    </p:spTree>
    <p:extLst>
      <p:ext uri="{BB962C8B-B14F-4D97-AF65-F5344CB8AC3E}">
        <p14:creationId xmlns:p14="http://schemas.microsoft.com/office/powerpoint/2010/main" val="22608163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sz="4400" kern="1200">
          <a:solidFill>
            <a:schemeClr val="bg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5pPr>
      <a:lvl6pPr marL="4572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bg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bg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bg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423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259417"/>
            <a:ext cx="8229600" cy="486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1"/>
            <a:ext cx="2133600" cy="36618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defRPr>
            </a:lvl1pPr>
          </a:lstStyle>
          <a:p>
            <a:pPr defTabSz="457200" fontAlgn="base" latinLnBrk="0">
              <a:spcBef>
                <a:spcPct val="0"/>
              </a:spcBef>
              <a:spcAft>
                <a:spcPct val="0"/>
              </a:spcAft>
              <a:defRPr/>
            </a:pPr>
            <a:fld id="{E056B54D-B757-4036-B6D5-4F5BD272E7A0}" type="datetime1">
              <a:rPr lang="en-US" altLang="en-US" smtClean="0">
                <a:ea typeface="ＭＳ Ｐゴシック" pitchFamily="8" charset="-128"/>
              </a:rPr>
              <a:pPr defTabSz="457200" fontAlgn="base" latinLnBrk="0">
                <a:spcBef>
                  <a:spcPct val="0"/>
                </a:spcBef>
                <a:spcAft>
                  <a:spcPct val="0"/>
                </a:spcAft>
                <a:defRPr/>
              </a:pPr>
              <a:t>8/11/2015</a:t>
            </a:fld>
            <a:endParaRPr lang="en-US" altLang="en-US">
              <a:ea typeface="ＭＳ Ｐゴシック" pitchFamily="8" charset="-128"/>
            </a:endParaRPr>
          </a:p>
        </p:txBody>
      </p:sp>
      <p:sp>
        <p:nvSpPr>
          <p:cNvPr id="5" name="Footer Placeholder 4"/>
          <p:cNvSpPr>
            <a:spLocks noGrp="1"/>
          </p:cNvSpPr>
          <p:nvPr>
            <p:ph type="ftr" sz="quarter" idx="3"/>
          </p:nvPr>
        </p:nvSpPr>
        <p:spPr>
          <a:xfrm>
            <a:off x="3124200" y="6356351"/>
            <a:ext cx="2895600" cy="366183"/>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FFFFFF"/>
                </a:solidFill>
              </a:defRPr>
            </a:lvl1pPr>
          </a:lstStyle>
          <a:p>
            <a:pPr defTabSz="457200" fontAlgn="base" latinLnBrk="0">
              <a:spcBef>
                <a:spcPct val="0"/>
              </a:spcBef>
              <a:spcAft>
                <a:spcPct val="0"/>
              </a:spcAft>
              <a:defRPr/>
            </a:pPr>
            <a:endParaRPr lang="en-US" altLang="en-US">
              <a:ea typeface="ＭＳ Ｐゴシック" pitchFamily="8" charset="-128"/>
            </a:endParaRPr>
          </a:p>
        </p:txBody>
      </p:sp>
      <p:sp>
        <p:nvSpPr>
          <p:cNvPr id="6" name="Slide Number Placeholder 5"/>
          <p:cNvSpPr>
            <a:spLocks noGrp="1"/>
          </p:cNvSpPr>
          <p:nvPr>
            <p:ph type="sldNum" sz="quarter" idx="4"/>
          </p:nvPr>
        </p:nvSpPr>
        <p:spPr>
          <a:xfrm>
            <a:off x="6553200" y="6356351"/>
            <a:ext cx="2133600" cy="36618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96A6C1"/>
                </a:solidFill>
              </a:defRPr>
            </a:lvl1pPr>
          </a:lstStyle>
          <a:p>
            <a:pPr defTabSz="457200" fontAlgn="base" latinLnBrk="0">
              <a:spcBef>
                <a:spcPct val="0"/>
              </a:spcBef>
              <a:spcAft>
                <a:spcPct val="0"/>
              </a:spcAft>
              <a:defRPr/>
            </a:pPr>
            <a:fld id="{DEB07C26-3FED-4D7D-9A81-6449E0A5418B}" type="slidenum">
              <a:rPr lang="en-US" altLang="en-US" smtClean="0">
                <a:ea typeface="ＭＳ Ｐゴシック" pitchFamily="8" charset="-128"/>
              </a:rPr>
              <a:pPr defTabSz="457200" fontAlgn="base" latinLnBrk="0">
                <a:spcBef>
                  <a:spcPct val="0"/>
                </a:spcBef>
                <a:spcAft>
                  <a:spcPct val="0"/>
                </a:spcAft>
                <a:defRPr/>
              </a:pPr>
              <a:t>‹#›</a:t>
            </a:fld>
            <a:endParaRPr lang="en-US" altLang="en-US">
              <a:ea typeface="ＭＳ Ｐゴシック" pitchFamily="8" charset="-128"/>
            </a:endParaRPr>
          </a:p>
        </p:txBody>
      </p:sp>
    </p:spTree>
    <p:extLst>
      <p:ext uri="{BB962C8B-B14F-4D97-AF65-F5344CB8AC3E}">
        <p14:creationId xmlns:p14="http://schemas.microsoft.com/office/powerpoint/2010/main" val="414607296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sz="4400" kern="1200">
          <a:solidFill>
            <a:schemeClr val="bg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5pPr>
      <a:lvl6pPr marL="4572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bg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bg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bg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423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259417"/>
            <a:ext cx="8229600" cy="486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1"/>
            <a:ext cx="2133600" cy="36618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defRPr>
            </a:lvl1pPr>
          </a:lstStyle>
          <a:p>
            <a:pPr defTabSz="457200" fontAlgn="base" latinLnBrk="0">
              <a:spcBef>
                <a:spcPct val="0"/>
              </a:spcBef>
              <a:spcAft>
                <a:spcPct val="0"/>
              </a:spcAft>
              <a:defRPr/>
            </a:pPr>
            <a:fld id="{E056B54D-B757-4036-B6D5-4F5BD272E7A0}" type="datetime1">
              <a:rPr lang="en-US" altLang="en-US" smtClean="0">
                <a:ea typeface="ＭＳ Ｐゴシック" pitchFamily="8" charset="-128"/>
              </a:rPr>
              <a:pPr defTabSz="457200" fontAlgn="base" latinLnBrk="0">
                <a:spcBef>
                  <a:spcPct val="0"/>
                </a:spcBef>
                <a:spcAft>
                  <a:spcPct val="0"/>
                </a:spcAft>
                <a:defRPr/>
              </a:pPr>
              <a:t>8/11/2015</a:t>
            </a:fld>
            <a:endParaRPr lang="en-US" altLang="en-US">
              <a:ea typeface="ＭＳ Ｐゴシック" pitchFamily="8" charset="-128"/>
            </a:endParaRPr>
          </a:p>
        </p:txBody>
      </p:sp>
      <p:sp>
        <p:nvSpPr>
          <p:cNvPr id="5" name="Footer Placeholder 4"/>
          <p:cNvSpPr>
            <a:spLocks noGrp="1"/>
          </p:cNvSpPr>
          <p:nvPr>
            <p:ph type="ftr" sz="quarter" idx="3"/>
          </p:nvPr>
        </p:nvSpPr>
        <p:spPr>
          <a:xfrm>
            <a:off x="3124200" y="6356351"/>
            <a:ext cx="2895600" cy="366183"/>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FFFFFF"/>
                </a:solidFill>
              </a:defRPr>
            </a:lvl1pPr>
          </a:lstStyle>
          <a:p>
            <a:pPr defTabSz="457200" fontAlgn="base" latinLnBrk="0">
              <a:spcBef>
                <a:spcPct val="0"/>
              </a:spcBef>
              <a:spcAft>
                <a:spcPct val="0"/>
              </a:spcAft>
              <a:defRPr/>
            </a:pPr>
            <a:endParaRPr lang="en-US" altLang="en-US">
              <a:ea typeface="ＭＳ Ｐゴシック" pitchFamily="8" charset="-128"/>
            </a:endParaRPr>
          </a:p>
        </p:txBody>
      </p:sp>
      <p:sp>
        <p:nvSpPr>
          <p:cNvPr id="6" name="Slide Number Placeholder 5"/>
          <p:cNvSpPr>
            <a:spLocks noGrp="1"/>
          </p:cNvSpPr>
          <p:nvPr>
            <p:ph type="sldNum" sz="quarter" idx="4"/>
          </p:nvPr>
        </p:nvSpPr>
        <p:spPr>
          <a:xfrm>
            <a:off x="6553200" y="6356351"/>
            <a:ext cx="2133600" cy="36618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96A6C1"/>
                </a:solidFill>
              </a:defRPr>
            </a:lvl1pPr>
          </a:lstStyle>
          <a:p>
            <a:pPr defTabSz="457200" fontAlgn="base" latinLnBrk="0">
              <a:spcBef>
                <a:spcPct val="0"/>
              </a:spcBef>
              <a:spcAft>
                <a:spcPct val="0"/>
              </a:spcAft>
              <a:defRPr/>
            </a:pPr>
            <a:fld id="{DEB07C26-3FED-4D7D-9A81-6449E0A5418B}" type="slidenum">
              <a:rPr lang="en-US" altLang="en-US" smtClean="0">
                <a:ea typeface="ＭＳ Ｐゴシック" pitchFamily="8" charset="-128"/>
              </a:rPr>
              <a:pPr defTabSz="457200" fontAlgn="base" latinLnBrk="0">
                <a:spcBef>
                  <a:spcPct val="0"/>
                </a:spcBef>
                <a:spcAft>
                  <a:spcPct val="0"/>
                </a:spcAft>
                <a:defRPr/>
              </a:pPr>
              <a:t>‹#›</a:t>
            </a:fld>
            <a:endParaRPr lang="en-US" altLang="en-US">
              <a:ea typeface="ＭＳ Ｐゴシック" pitchFamily="8" charset="-128"/>
            </a:endParaRPr>
          </a:p>
        </p:txBody>
      </p:sp>
    </p:spTree>
    <p:extLst>
      <p:ext uri="{BB962C8B-B14F-4D97-AF65-F5344CB8AC3E}">
        <p14:creationId xmlns:p14="http://schemas.microsoft.com/office/powerpoint/2010/main" val="41205238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sz="4400" kern="1200">
          <a:solidFill>
            <a:schemeClr val="bg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5pPr>
      <a:lvl6pPr marL="4572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bg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bg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bg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4.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4.xml"/><Relationship Id="rId7" Type="http://schemas.openxmlformats.org/officeDocument/2006/relationships/image" Target="../media/image20.tif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tiff"/><Relationship Id="rId9"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751.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8.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notesSlide" Target="../notesSlides/notesSlide17.xml"/><Relationship Id="rId7" Type="http://schemas.openxmlformats.org/officeDocument/2006/relationships/image" Target="../media/image63.png"/><Relationship Id="rId2" Type="http://schemas.openxmlformats.org/officeDocument/2006/relationships/slideLayout" Target="../slideLayouts/slideLayout35.xml"/><Relationship Id="rId1" Type="http://schemas.openxmlformats.org/officeDocument/2006/relationships/tags" Target="../tags/tag2.xml"/><Relationship Id="rId6" Type="http://schemas.openxmlformats.org/officeDocument/2006/relationships/image" Target="../media/image29.tif"/><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1.tiff"/><Relationship Id="rId7" Type="http://schemas.openxmlformats.org/officeDocument/2006/relationships/image" Target="../media/image35.tiff"/><Relationship Id="rId2" Type="http://schemas.openxmlformats.org/officeDocument/2006/relationships/notesSlide" Target="../notesSlides/notesSlide18.xml"/><Relationship Id="rId1" Type="http://schemas.openxmlformats.org/officeDocument/2006/relationships/slideLayout" Target="../slideLayouts/slideLayout46.xml"/><Relationship Id="rId6" Type="http://schemas.openxmlformats.org/officeDocument/2006/relationships/image" Target="../media/image34.tiff"/><Relationship Id="rId5" Type="http://schemas.openxmlformats.org/officeDocument/2006/relationships/image" Target="../media/image33.tiff"/><Relationship Id="rId4" Type="http://schemas.openxmlformats.org/officeDocument/2006/relationships/image" Target="../media/image32.tiff"/></Relationships>
</file>

<file path=ppt/slides/_rels/slide25.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9.xml"/><Relationship Id="rId1" Type="http://schemas.openxmlformats.org/officeDocument/2006/relationships/slideLayout" Target="../slideLayouts/slideLayout46.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2.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70.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3.wmf"/><Relationship Id="rId5" Type="http://schemas.openxmlformats.org/officeDocument/2006/relationships/oleObject" Target="../embeddings/oleObject2.bin"/><Relationship Id="rId4" Type="http://schemas.openxmlformats.org/officeDocument/2006/relationships/image" Target="../media/image2.w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4"/>
          <p:cNvSpPr>
            <a:spLocks noGrp="1"/>
          </p:cNvSpPr>
          <p:nvPr>
            <p:ph type="ctrTitle"/>
          </p:nvPr>
        </p:nvSpPr>
        <p:spPr>
          <a:xfrm>
            <a:off x="323528" y="2130425"/>
            <a:ext cx="8496944" cy="1730623"/>
          </a:xfrm>
        </p:spPr>
        <p:txBody>
          <a:bodyPr>
            <a:noAutofit/>
          </a:bodyPr>
          <a:lstStyle/>
          <a:p>
            <a:r>
              <a:rPr lang="en-US" altLang="ko-KR" dirty="0" smtClean="0">
                <a:effectLst/>
              </a:rPr>
              <a:t>Adaptive Rendering using </a:t>
            </a:r>
            <a:r>
              <a:rPr lang="en-US" altLang="ko-KR" dirty="0">
                <a:effectLst/>
              </a:rPr>
              <a:t>Weighted Local </a:t>
            </a:r>
            <a:r>
              <a:rPr lang="en-US" altLang="ko-KR" dirty="0" smtClean="0">
                <a:effectLst/>
              </a:rPr>
              <a:t>Regression</a:t>
            </a:r>
            <a:endParaRPr lang="ko-KR" altLang="en-US" dirty="0"/>
          </a:p>
        </p:txBody>
      </p:sp>
      <p:sp>
        <p:nvSpPr>
          <p:cNvPr id="6" name="부제목 5"/>
          <p:cNvSpPr>
            <a:spLocks noGrp="1"/>
          </p:cNvSpPr>
          <p:nvPr>
            <p:ph type="subTitle" idx="1"/>
          </p:nvPr>
        </p:nvSpPr>
        <p:spPr>
          <a:xfrm>
            <a:off x="1371600" y="4315544"/>
            <a:ext cx="6400800" cy="1417712"/>
          </a:xfrm>
        </p:spPr>
        <p:txBody>
          <a:bodyPr>
            <a:normAutofit/>
          </a:bodyPr>
          <a:lstStyle/>
          <a:p>
            <a:r>
              <a:rPr lang="en-US" altLang="ko-KR" dirty="0" smtClean="0"/>
              <a:t>Sung-</a:t>
            </a:r>
            <a:r>
              <a:rPr lang="en-US" altLang="ko-KR" dirty="0" err="1" smtClean="0"/>
              <a:t>Eui</a:t>
            </a:r>
            <a:r>
              <a:rPr lang="en-US" altLang="ko-KR" dirty="0" smtClean="0"/>
              <a:t> Yoon</a:t>
            </a:r>
          </a:p>
          <a:p>
            <a:r>
              <a:rPr lang="en-US" altLang="ko-KR" dirty="0" smtClean="0"/>
              <a:t>KAIST</a:t>
            </a:r>
            <a:endParaRPr lang="ko-KR" altLang="en-US" dirty="0"/>
          </a:p>
        </p:txBody>
      </p:sp>
    </p:spTree>
    <p:extLst>
      <p:ext uri="{BB962C8B-B14F-4D97-AF65-F5344CB8AC3E}">
        <p14:creationId xmlns:p14="http://schemas.microsoft.com/office/powerpoint/2010/main" val="2798194658"/>
      </p:ext>
    </p:extLst>
  </p:cSld>
  <p:clrMapOvr>
    <a:masterClrMapping/>
  </p:clrMapOvr>
  <mc:AlternateContent xmlns:mc="http://schemas.openxmlformats.org/markup-compatibility/2006">
    <mc:Choice xmlns:p14="http://schemas.microsoft.com/office/powerpoint/2010/main" Requires="p14">
      <p:transition p14:dur="10" advTm="6530"/>
    </mc:Choice>
    <mc:Fallback>
      <p:transition advTm="653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Approach</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sz="2400" dirty="0" smtClean="0"/>
                  <a:t>Local bandwidth selection (adaptive filtering)</a:t>
                </a:r>
              </a:p>
              <a:p>
                <a:pPr lvl="1"/>
                <a:r>
                  <a:rPr lang="en-US" sz="2400" dirty="0" smtClean="0"/>
                  <a:t>In each pixel, we estimate the optimal bandwidth that minimizes the following:</a:t>
                </a:r>
              </a:p>
              <a:p>
                <a:pPr lvl="2"/>
                <a14:m>
                  <m:oMath xmlns:m="http://schemas.openxmlformats.org/officeDocument/2006/math">
                    <m:r>
                      <a:rPr lang="en-US" i="1">
                        <a:latin typeface="Cambria Math"/>
                      </a:rPr>
                      <m:t>𝑀𝑆𝐸</m:t>
                    </m:r>
                    <m:d>
                      <m:dPr>
                        <m:ctrlPr>
                          <a:rPr lang="en-US" i="1">
                            <a:latin typeface="Cambria Math" panose="02040503050406030204" pitchFamily="18" charset="0"/>
                          </a:rPr>
                        </m:ctrlPr>
                      </m:dPr>
                      <m:e>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a:rPr>
                                  <m:t>𝑓</m:t>
                                </m:r>
                              </m:e>
                            </m:acc>
                          </m:e>
                          <m:sub>
                            <m:r>
                              <a:rPr lang="en-US" b="0" i="1" smtClean="0">
                                <a:latin typeface="Cambria Math"/>
                              </a:rPr>
                              <m:t>h</m:t>
                            </m:r>
                          </m:sub>
                        </m:sSub>
                        <m:d>
                          <m:dPr>
                            <m:ctrlPr>
                              <a:rPr lang="en-US" i="1">
                                <a:latin typeface="Cambria Math" panose="02040503050406030204" pitchFamily="18" charset="0"/>
                              </a:rPr>
                            </m:ctrlPr>
                          </m:dPr>
                          <m:e>
                            <m:r>
                              <a:rPr lang="en-US" i="1">
                                <a:latin typeface="Cambria Math"/>
                              </a:rPr>
                              <m:t>𝑥</m:t>
                            </m:r>
                          </m:e>
                        </m:d>
                      </m:e>
                    </m:d>
                    <m:r>
                      <a:rPr lang="en-US" i="1">
                        <a:latin typeface="Cambria Math"/>
                      </a:rPr>
                      <m:t>=</m:t>
                    </m:r>
                    <m:sSup>
                      <m:sSupPr>
                        <m:ctrlPr>
                          <a:rPr lang="en-US" i="1">
                            <a:latin typeface="Cambria Math" panose="02040503050406030204" pitchFamily="18" charset="0"/>
                          </a:rPr>
                        </m:ctrlPr>
                      </m:sSupPr>
                      <m:e>
                        <m:r>
                          <a:rPr lang="en-US" i="1">
                            <a:latin typeface="Cambria Math"/>
                          </a:rPr>
                          <m:t>𝐸</m:t>
                        </m:r>
                        <m:d>
                          <m:dPr>
                            <m:begChr m:val="["/>
                            <m:endChr m:val="]"/>
                            <m:ctrlPr>
                              <a:rPr lang="en-US" i="1">
                                <a:latin typeface="Cambria Math" panose="02040503050406030204" pitchFamily="18" charset="0"/>
                              </a:rPr>
                            </m:ctrlPr>
                          </m:dPr>
                          <m:e>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a:rPr>
                                      <m:t>𝑓</m:t>
                                    </m:r>
                                  </m:e>
                                </m:acc>
                              </m:e>
                              <m:sub>
                                <m:r>
                                  <a:rPr lang="en-US" b="0" i="1" smtClean="0">
                                    <a:latin typeface="Cambria Math"/>
                                  </a:rPr>
                                  <m:t>h</m:t>
                                </m:r>
                              </m:sub>
                            </m:sSub>
                            <m:d>
                              <m:dPr>
                                <m:ctrlPr>
                                  <a:rPr lang="en-US" i="1">
                                    <a:latin typeface="Cambria Math" panose="02040503050406030204" pitchFamily="18" charset="0"/>
                                  </a:rPr>
                                </m:ctrlPr>
                              </m:dPr>
                              <m:e>
                                <m:r>
                                  <a:rPr lang="en-US" i="1">
                                    <a:latin typeface="Cambria Math"/>
                                  </a:rPr>
                                  <m:t>𝑥</m:t>
                                </m:r>
                              </m:e>
                            </m:d>
                            <m:r>
                              <a:rPr lang="en-US">
                                <a:latin typeface="Cambria Math"/>
                              </a:rPr>
                              <m:t>−</m:t>
                            </m:r>
                            <m:r>
                              <m:rPr>
                                <m:sty m:val="p"/>
                              </m:rPr>
                              <a:rPr lang="en-US">
                                <a:latin typeface="Cambria Math"/>
                              </a:rPr>
                              <m:t>f</m:t>
                            </m:r>
                            <m:d>
                              <m:dPr>
                                <m:ctrlPr>
                                  <a:rPr lang="en-US" i="1">
                                    <a:latin typeface="Cambria Math" panose="02040503050406030204" pitchFamily="18" charset="0"/>
                                  </a:rPr>
                                </m:ctrlPr>
                              </m:dPr>
                              <m:e>
                                <m:r>
                                  <m:rPr>
                                    <m:sty m:val="p"/>
                                  </m:rPr>
                                  <a:rPr lang="en-US">
                                    <a:latin typeface="Cambria Math"/>
                                  </a:rPr>
                                  <m:t>x</m:t>
                                </m:r>
                              </m:e>
                            </m:d>
                          </m:e>
                        </m:d>
                        <m:r>
                          <m:rPr>
                            <m:nor/>
                          </m:rPr>
                          <a:rPr lang="en-US" dirty="0"/>
                          <m:t> </m:t>
                        </m:r>
                      </m:e>
                      <m:sup>
                        <m:r>
                          <a:rPr lang="en-US" i="1">
                            <a:latin typeface="Cambria Math"/>
                          </a:rPr>
                          <m:t>2</m:t>
                        </m:r>
                      </m:sup>
                    </m:sSup>
                    <m:r>
                      <a:rPr lang="en-US" i="1">
                        <a:latin typeface="Cambria Math"/>
                      </a:rPr>
                      <m:t>+</m:t>
                    </m:r>
                    <m:r>
                      <a:rPr lang="en-US" i="1">
                        <a:latin typeface="Cambria Math"/>
                      </a:rPr>
                      <m:t>𝑣𝑎𝑟</m:t>
                    </m:r>
                    <m:r>
                      <a:rPr lang="en-US" i="1">
                        <a:latin typeface="Cambria Math"/>
                      </a:rPr>
                      <m:t>(</m:t>
                    </m:r>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a:rPr>
                              <m:t>𝑓</m:t>
                            </m:r>
                          </m:e>
                        </m:acc>
                      </m:e>
                      <m:sub>
                        <m:r>
                          <a:rPr lang="en-US" b="0" i="1" smtClean="0">
                            <a:latin typeface="Cambria Math"/>
                          </a:rPr>
                          <m:t>h</m:t>
                        </m:r>
                      </m:sub>
                    </m:sSub>
                    <m:d>
                      <m:dPr>
                        <m:ctrlPr>
                          <a:rPr lang="en-US" i="1">
                            <a:latin typeface="Cambria Math" panose="02040503050406030204" pitchFamily="18" charset="0"/>
                          </a:rPr>
                        </m:ctrlPr>
                      </m:dPr>
                      <m:e>
                        <m:r>
                          <a:rPr lang="en-US" i="1">
                            <a:latin typeface="Cambria Math"/>
                          </a:rPr>
                          <m:t>𝑥</m:t>
                        </m:r>
                      </m:e>
                    </m:d>
                  </m:oMath>
                </a14:m>
                <a:r>
                  <a:rPr lang="en-US" dirty="0" smtClean="0"/>
                  <a:t>)</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963" t="-1078" r="-1926"/>
                </a:stretch>
              </a:blipFill>
            </p:spPr>
            <p:txBody>
              <a:bodyPr/>
              <a:lstStyle/>
              <a:p>
                <a:r>
                  <a:rPr lang="en-US">
                    <a:noFill/>
                  </a:rPr>
                  <a:t> </a:t>
                </a:r>
              </a:p>
            </p:txBody>
          </p:sp>
        </mc:Fallback>
      </mc:AlternateContent>
      <p:sp>
        <p:nvSpPr>
          <p:cNvPr id="6" name="TextBox 5"/>
          <p:cNvSpPr txBox="1"/>
          <p:nvPr/>
        </p:nvSpPr>
        <p:spPr>
          <a:xfrm>
            <a:off x="525190" y="6286257"/>
            <a:ext cx="2318618" cy="369332"/>
          </a:xfrm>
          <a:prstGeom prst="rect">
            <a:avLst/>
          </a:prstGeom>
          <a:noFill/>
        </p:spPr>
        <p:txBody>
          <a:bodyPr wrap="square" rtlCol="0">
            <a:spAutoFit/>
          </a:bodyPr>
          <a:lstStyle/>
          <a:p>
            <a:pPr algn="ctr"/>
            <a:r>
              <a:rPr lang="en-US" dirty="0" smtClean="0"/>
              <a:t>Noisy image</a:t>
            </a:r>
          </a:p>
        </p:txBody>
      </p:sp>
      <p:sp>
        <p:nvSpPr>
          <p:cNvPr id="7" name="TextBox 6"/>
          <p:cNvSpPr txBox="1"/>
          <p:nvPr/>
        </p:nvSpPr>
        <p:spPr>
          <a:xfrm>
            <a:off x="3451849" y="6286257"/>
            <a:ext cx="2289770" cy="369332"/>
          </a:xfrm>
          <a:prstGeom prst="rect">
            <a:avLst/>
          </a:prstGeom>
          <a:noFill/>
        </p:spPr>
        <p:txBody>
          <a:bodyPr wrap="square" rtlCol="0">
            <a:spAutoFit/>
          </a:bodyPr>
          <a:lstStyle/>
          <a:p>
            <a:pPr algn="ctr"/>
            <a:r>
              <a:rPr lang="en-US" dirty="0" smtClean="0"/>
              <a:t>Our bandwidth map</a:t>
            </a:r>
          </a:p>
        </p:txBody>
      </p:sp>
      <p:sp>
        <p:nvSpPr>
          <p:cNvPr id="11" name="TextBox 10"/>
          <p:cNvSpPr txBox="1"/>
          <p:nvPr/>
        </p:nvSpPr>
        <p:spPr>
          <a:xfrm>
            <a:off x="6390208" y="6286257"/>
            <a:ext cx="2289770" cy="369332"/>
          </a:xfrm>
          <a:prstGeom prst="rect">
            <a:avLst/>
          </a:prstGeom>
          <a:noFill/>
        </p:spPr>
        <p:txBody>
          <a:bodyPr wrap="square" rtlCol="0">
            <a:spAutoFit/>
          </a:bodyPr>
          <a:lstStyle/>
          <a:p>
            <a:pPr algn="ctr"/>
            <a:r>
              <a:rPr lang="en-US" dirty="0" smtClean="0"/>
              <a:t>Our result</a:t>
            </a:r>
          </a:p>
        </p:txBody>
      </p:sp>
      <p:pic>
        <p:nvPicPr>
          <p:cNvPr id="18" name="Picture 17"/>
          <p:cNvPicPr>
            <a:picLocks noChangeAspect="1"/>
          </p:cNvPicPr>
          <p:nvPr/>
        </p:nvPicPr>
        <p:blipFill>
          <a:blip r:embed="rId4"/>
          <a:stretch>
            <a:fillRect/>
          </a:stretch>
        </p:blipFill>
        <p:spPr>
          <a:xfrm>
            <a:off x="457200" y="3726131"/>
            <a:ext cx="2592288" cy="2560126"/>
          </a:xfrm>
          <a:prstGeom prst="rect">
            <a:avLst/>
          </a:prstGeom>
        </p:spPr>
      </p:pic>
      <p:pic>
        <p:nvPicPr>
          <p:cNvPr id="19" name="Picture 18"/>
          <p:cNvPicPr>
            <a:picLocks noChangeAspect="1"/>
          </p:cNvPicPr>
          <p:nvPr/>
        </p:nvPicPr>
        <p:blipFill>
          <a:blip r:embed="rId5"/>
          <a:stretch>
            <a:fillRect/>
          </a:stretch>
        </p:blipFill>
        <p:spPr>
          <a:xfrm>
            <a:off x="3347865" y="3738707"/>
            <a:ext cx="2592288" cy="2553693"/>
          </a:xfrm>
          <a:prstGeom prst="rect">
            <a:avLst/>
          </a:prstGeom>
        </p:spPr>
      </p:pic>
      <p:pic>
        <p:nvPicPr>
          <p:cNvPr id="20" name="Picture 19"/>
          <p:cNvPicPr>
            <a:picLocks noChangeAspect="1"/>
          </p:cNvPicPr>
          <p:nvPr/>
        </p:nvPicPr>
        <p:blipFill>
          <a:blip r:embed="rId6"/>
          <a:stretch>
            <a:fillRect/>
          </a:stretch>
        </p:blipFill>
        <p:spPr>
          <a:xfrm>
            <a:off x="6291415" y="3726131"/>
            <a:ext cx="2592450" cy="2560126"/>
          </a:xfrm>
          <a:prstGeom prst="rect">
            <a:avLst/>
          </a:prstGeom>
        </p:spPr>
      </p:pic>
    </p:spTree>
    <p:extLst>
      <p:ext uri="{BB962C8B-B14F-4D97-AF65-F5344CB8AC3E}">
        <p14:creationId xmlns:p14="http://schemas.microsoft.com/office/powerpoint/2010/main" val="3345672035"/>
      </p:ext>
    </p:extLst>
  </p:cSld>
  <p:clrMapOvr>
    <a:masterClrMapping/>
  </p:clrMapOvr>
  <mc:AlternateContent xmlns:mc="http://schemas.openxmlformats.org/markup-compatibility/2006">
    <mc:Choice xmlns:p14="http://schemas.microsoft.com/office/powerpoint/2010/main" Requires="p14">
      <p:transition spd="slow" p14:dur="2000" advTm="42837"/>
    </mc:Choice>
    <mc:Fallback>
      <p:transition spd="slow" advTm="42837"/>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Approach</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sz="2400" dirty="0" smtClean="0"/>
                  <a:t>Local bandwidth selection (adaptive filtering)</a:t>
                </a:r>
              </a:p>
              <a:p>
                <a:pPr lvl="2"/>
                <a14:m>
                  <m:oMath xmlns:m="http://schemas.openxmlformats.org/officeDocument/2006/math">
                    <m:r>
                      <a:rPr lang="en-US" i="1">
                        <a:latin typeface="Cambria Math"/>
                      </a:rPr>
                      <m:t>𝑀𝑆𝐸</m:t>
                    </m:r>
                    <m:d>
                      <m:dPr>
                        <m:ctrlPr>
                          <a:rPr lang="en-US" i="1">
                            <a:latin typeface="Cambria Math" panose="02040503050406030204" pitchFamily="18" charset="0"/>
                          </a:rPr>
                        </m:ctrlPr>
                      </m:dPr>
                      <m:e>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a:rPr>
                                  <m:t>𝑓</m:t>
                                </m:r>
                              </m:e>
                            </m:acc>
                          </m:e>
                          <m:sub>
                            <m:r>
                              <a:rPr lang="en-US" b="0" i="1" smtClean="0">
                                <a:latin typeface="Cambria Math"/>
                              </a:rPr>
                              <m:t>h</m:t>
                            </m:r>
                          </m:sub>
                        </m:sSub>
                        <m:d>
                          <m:dPr>
                            <m:ctrlPr>
                              <a:rPr lang="en-US" i="1">
                                <a:latin typeface="Cambria Math" panose="02040503050406030204" pitchFamily="18" charset="0"/>
                              </a:rPr>
                            </m:ctrlPr>
                          </m:dPr>
                          <m:e>
                            <m:r>
                              <a:rPr lang="en-US" i="1">
                                <a:latin typeface="Cambria Math"/>
                              </a:rPr>
                              <m:t>𝑥</m:t>
                            </m:r>
                          </m:e>
                        </m:d>
                      </m:e>
                    </m:d>
                    <m:r>
                      <a:rPr lang="en-US" i="1">
                        <a:latin typeface="Cambria Math"/>
                      </a:rPr>
                      <m:t>=</m:t>
                    </m:r>
                    <m:sSup>
                      <m:sSupPr>
                        <m:ctrlPr>
                          <a:rPr lang="en-US" i="1">
                            <a:latin typeface="Cambria Math" panose="02040503050406030204" pitchFamily="18" charset="0"/>
                          </a:rPr>
                        </m:ctrlPr>
                      </m:sSupPr>
                      <m:e>
                        <m:r>
                          <a:rPr lang="en-US" i="1">
                            <a:latin typeface="Cambria Math"/>
                          </a:rPr>
                          <m:t>𝐸</m:t>
                        </m:r>
                        <m:d>
                          <m:dPr>
                            <m:begChr m:val="["/>
                            <m:endChr m:val="]"/>
                            <m:ctrlPr>
                              <a:rPr lang="en-US" i="1">
                                <a:latin typeface="Cambria Math" panose="02040503050406030204" pitchFamily="18" charset="0"/>
                              </a:rPr>
                            </m:ctrlPr>
                          </m:dPr>
                          <m:e>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a:rPr>
                                      <m:t>𝑓</m:t>
                                    </m:r>
                                  </m:e>
                                </m:acc>
                              </m:e>
                              <m:sub>
                                <m:r>
                                  <a:rPr lang="en-US" b="0" i="1" smtClean="0">
                                    <a:latin typeface="Cambria Math"/>
                                  </a:rPr>
                                  <m:t>h</m:t>
                                </m:r>
                              </m:sub>
                            </m:sSub>
                            <m:d>
                              <m:dPr>
                                <m:ctrlPr>
                                  <a:rPr lang="en-US" i="1">
                                    <a:latin typeface="Cambria Math" panose="02040503050406030204" pitchFamily="18" charset="0"/>
                                  </a:rPr>
                                </m:ctrlPr>
                              </m:dPr>
                              <m:e>
                                <m:r>
                                  <a:rPr lang="en-US" i="1">
                                    <a:latin typeface="Cambria Math"/>
                                  </a:rPr>
                                  <m:t>𝑥</m:t>
                                </m:r>
                              </m:e>
                            </m:d>
                            <m:r>
                              <a:rPr lang="en-US">
                                <a:latin typeface="Cambria Math"/>
                              </a:rPr>
                              <m:t>−</m:t>
                            </m:r>
                            <m:r>
                              <m:rPr>
                                <m:sty m:val="p"/>
                              </m:rPr>
                              <a:rPr lang="en-US">
                                <a:latin typeface="Cambria Math"/>
                              </a:rPr>
                              <m:t>f</m:t>
                            </m:r>
                            <m:d>
                              <m:dPr>
                                <m:ctrlPr>
                                  <a:rPr lang="en-US" i="1">
                                    <a:latin typeface="Cambria Math" panose="02040503050406030204" pitchFamily="18" charset="0"/>
                                  </a:rPr>
                                </m:ctrlPr>
                              </m:dPr>
                              <m:e>
                                <m:r>
                                  <m:rPr>
                                    <m:sty m:val="p"/>
                                  </m:rPr>
                                  <a:rPr lang="en-US">
                                    <a:latin typeface="Cambria Math"/>
                                  </a:rPr>
                                  <m:t>x</m:t>
                                </m:r>
                              </m:e>
                            </m:d>
                          </m:e>
                        </m:d>
                        <m:r>
                          <m:rPr>
                            <m:nor/>
                          </m:rPr>
                          <a:rPr lang="en-US" dirty="0"/>
                          <m:t> </m:t>
                        </m:r>
                      </m:e>
                      <m:sup>
                        <m:r>
                          <a:rPr lang="en-US" i="1">
                            <a:latin typeface="Cambria Math"/>
                          </a:rPr>
                          <m:t>2</m:t>
                        </m:r>
                      </m:sup>
                    </m:sSup>
                    <m:r>
                      <a:rPr lang="en-US" i="1">
                        <a:latin typeface="Cambria Math"/>
                      </a:rPr>
                      <m:t>+</m:t>
                    </m:r>
                    <m:r>
                      <a:rPr lang="en-US" i="1">
                        <a:latin typeface="Cambria Math"/>
                      </a:rPr>
                      <m:t>𝑣𝑎𝑟</m:t>
                    </m:r>
                    <m:r>
                      <a:rPr lang="en-US" i="1">
                        <a:latin typeface="Cambria Math"/>
                      </a:rPr>
                      <m:t>(</m:t>
                    </m:r>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a:rPr>
                              <m:t>𝑓</m:t>
                            </m:r>
                          </m:e>
                        </m:acc>
                      </m:e>
                      <m:sub>
                        <m:r>
                          <a:rPr lang="en-US" b="0" i="1" smtClean="0">
                            <a:latin typeface="Cambria Math"/>
                          </a:rPr>
                          <m:t>h</m:t>
                        </m:r>
                      </m:sub>
                    </m:sSub>
                    <m:d>
                      <m:dPr>
                        <m:ctrlPr>
                          <a:rPr lang="en-US" i="1">
                            <a:latin typeface="Cambria Math" panose="02040503050406030204" pitchFamily="18" charset="0"/>
                          </a:rPr>
                        </m:ctrlPr>
                      </m:dPr>
                      <m:e>
                        <m:r>
                          <a:rPr lang="en-US" i="1">
                            <a:latin typeface="Cambria Math"/>
                          </a:rPr>
                          <m:t>𝑥</m:t>
                        </m:r>
                      </m:e>
                    </m:d>
                  </m:oMath>
                </a14:m>
                <a:r>
                  <a:rPr lang="en-US" dirty="0" smtClean="0"/>
                  <a:t>)</a:t>
                </a:r>
              </a:p>
              <a:p>
                <a:r>
                  <a:rPr lang="en-US" sz="2400" dirty="0" smtClean="0"/>
                  <a:t>Local </a:t>
                </a:r>
                <a:r>
                  <a:rPr lang="en-US" sz="2400" dirty="0"/>
                  <a:t>sample allocation (adaptive sampling)</a:t>
                </a:r>
              </a:p>
              <a:p>
                <a:pPr lvl="1"/>
                <a:r>
                  <a:rPr lang="en-US" sz="2000" dirty="0"/>
                  <a:t>Allocate more rays on pixels with high MSEs</a:t>
                </a:r>
              </a:p>
              <a:p>
                <a:pPr lvl="2"/>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963" t="-1078"/>
                </a:stretch>
              </a:blipFill>
            </p:spPr>
            <p:txBody>
              <a:bodyPr/>
              <a:lstStyle/>
              <a:p>
                <a:r>
                  <a:rPr lang="en-US">
                    <a:noFill/>
                  </a:rPr>
                  <a:t> </a:t>
                </a:r>
              </a:p>
            </p:txBody>
          </p:sp>
        </mc:Fallback>
      </mc:AlternateContent>
      <p:sp>
        <p:nvSpPr>
          <p:cNvPr id="11" name="TextBox 10"/>
          <p:cNvSpPr txBox="1"/>
          <p:nvPr/>
        </p:nvSpPr>
        <p:spPr>
          <a:xfrm>
            <a:off x="6390208" y="6286257"/>
            <a:ext cx="2289770" cy="369332"/>
          </a:xfrm>
          <a:prstGeom prst="rect">
            <a:avLst/>
          </a:prstGeom>
          <a:noFill/>
        </p:spPr>
        <p:txBody>
          <a:bodyPr wrap="square" rtlCol="0">
            <a:spAutoFit/>
          </a:bodyPr>
          <a:lstStyle/>
          <a:p>
            <a:pPr algn="ctr"/>
            <a:r>
              <a:rPr lang="en-US" dirty="0" smtClean="0"/>
              <a:t>Our result</a:t>
            </a:r>
          </a:p>
        </p:txBody>
      </p:sp>
      <p:pic>
        <p:nvPicPr>
          <p:cNvPr id="20" name="Picture 19"/>
          <p:cNvPicPr>
            <a:picLocks noChangeAspect="1"/>
          </p:cNvPicPr>
          <p:nvPr/>
        </p:nvPicPr>
        <p:blipFill>
          <a:blip r:embed="rId4"/>
          <a:stretch>
            <a:fillRect/>
          </a:stretch>
        </p:blipFill>
        <p:spPr>
          <a:xfrm>
            <a:off x="6291415" y="3726131"/>
            <a:ext cx="2592450" cy="2560126"/>
          </a:xfrm>
          <a:prstGeom prst="rect">
            <a:avLst/>
          </a:prstGeom>
        </p:spPr>
      </p:pic>
      <p:sp>
        <p:nvSpPr>
          <p:cNvPr id="4" name="Oval 3"/>
          <p:cNvSpPr/>
          <p:nvPr/>
        </p:nvSpPr>
        <p:spPr>
          <a:xfrm>
            <a:off x="7308304" y="3501008"/>
            <a:ext cx="648072" cy="2952328"/>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4242986"/>
      </p:ext>
    </p:extLst>
  </p:cSld>
  <p:clrMapOvr>
    <a:masterClrMapping/>
  </p:clrMapOvr>
  <mc:AlternateContent xmlns:mc="http://schemas.openxmlformats.org/markup-compatibility/2006">
    <mc:Choice xmlns:p14="http://schemas.microsoft.com/office/powerpoint/2010/main" Requires="p14">
      <p:transition spd="slow" p14:dur="2000" advTm="30314"/>
    </mc:Choice>
    <mc:Fallback>
      <p:transition spd="slow" advTm="30314"/>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Contributions</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sz="2400" dirty="0" smtClean="0"/>
              <a:t>Apply a weighted local regression in a high dimensional feature space</a:t>
            </a:r>
          </a:p>
          <a:p>
            <a:pPr marL="457200" indent="-457200">
              <a:buFont typeface="+mj-lt"/>
              <a:buAutoNum type="arabicPeriod"/>
            </a:pPr>
            <a:r>
              <a:rPr lang="en-US" sz="2400" dirty="0" smtClean="0"/>
              <a:t>Propose an automatic bandwidth selection to leverage different types of features</a:t>
            </a:r>
            <a:endParaRPr lang="en-US" sz="2000" dirty="0"/>
          </a:p>
          <a:p>
            <a:pPr lvl="2"/>
            <a:endParaRPr lang="en-US" dirty="0" smtClean="0"/>
          </a:p>
          <a:p>
            <a:pPr lvl="1"/>
            <a:endParaRPr lang="en-US" sz="2400" dirty="0"/>
          </a:p>
        </p:txBody>
      </p:sp>
    </p:spTree>
    <p:extLst>
      <p:ext uri="{BB962C8B-B14F-4D97-AF65-F5344CB8AC3E}">
        <p14:creationId xmlns:p14="http://schemas.microsoft.com/office/powerpoint/2010/main" val="2259849949"/>
      </p:ext>
    </p:extLst>
  </p:cSld>
  <p:clrMapOvr>
    <a:masterClrMapping/>
  </p:clrMapOvr>
  <mc:AlternateContent xmlns:mc="http://schemas.openxmlformats.org/markup-compatibility/2006">
    <mc:Choice xmlns:p14="http://schemas.microsoft.com/office/powerpoint/2010/main" Requires="p14">
      <p:transition spd="slow" p14:dur="2000" advTm="10108"/>
    </mc:Choice>
    <mc:Fallback>
      <p:transition spd="slow" advTm="10108"/>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Contributions</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sz="2400" dirty="0" smtClean="0"/>
              <a:t>Apply a weighted local regression in </a:t>
            </a:r>
            <a:r>
              <a:rPr lang="en-US" sz="2400" dirty="0" smtClean="0">
                <a:solidFill>
                  <a:srgbClr val="FFC000"/>
                </a:solidFill>
              </a:rPr>
              <a:t>a high dimensional feature space</a:t>
            </a:r>
          </a:p>
          <a:p>
            <a:pPr lvl="1"/>
            <a:endParaRPr lang="en-US" sz="2400" dirty="0"/>
          </a:p>
        </p:txBody>
      </p:sp>
      <p:pic>
        <p:nvPicPr>
          <p:cNvPr id="12" name="Picture 11"/>
          <p:cNvPicPr>
            <a:picLocks noChangeAspect="1"/>
          </p:cNvPicPr>
          <p:nvPr/>
        </p:nvPicPr>
        <p:blipFill>
          <a:blip r:embed="rId3"/>
          <a:stretch>
            <a:fillRect/>
          </a:stretch>
        </p:blipFill>
        <p:spPr>
          <a:xfrm>
            <a:off x="70701" y="5314642"/>
            <a:ext cx="1248671" cy="1244610"/>
          </a:xfrm>
          <a:prstGeom prst="rect">
            <a:avLst/>
          </a:prstGeom>
        </p:spPr>
      </p:pic>
      <p:pic>
        <p:nvPicPr>
          <p:cNvPr id="13" name="Picture 12"/>
          <p:cNvPicPr>
            <a:picLocks noChangeAspect="1"/>
          </p:cNvPicPr>
          <p:nvPr/>
        </p:nvPicPr>
        <p:blipFill>
          <a:blip r:embed="rId4"/>
          <a:stretch>
            <a:fillRect/>
          </a:stretch>
        </p:blipFill>
        <p:spPr>
          <a:xfrm>
            <a:off x="1547664" y="2661368"/>
            <a:ext cx="2520280" cy="2512228"/>
          </a:xfrm>
          <a:prstGeom prst="rect">
            <a:avLst/>
          </a:prstGeom>
        </p:spPr>
      </p:pic>
      <p:sp>
        <p:nvSpPr>
          <p:cNvPr id="14" name="Curved Up Arrow 13"/>
          <p:cNvSpPr/>
          <p:nvPr/>
        </p:nvSpPr>
        <p:spPr>
          <a:xfrm rot="18135554">
            <a:off x="1040990" y="5655378"/>
            <a:ext cx="1550758" cy="746003"/>
          </a:xfrm>
          <a:prstGeom prst="curvedUpArrow">
            <a:avLst/>
          </a:prstGeom>
          <a:solidFill>
            <a:srgbClr val="FF66FF"/>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solidFill>
                <a:schemeClr val="tx1"/>
              </a:solidFill>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0032" y="2665395"/>
            <a:ext cx="2920943" cy="2508201"/>
          </a:xfrm>
          <a:prstGeom prst="rect">
            <a:avLst/>
          </a:prstGeom>
        </p:spPr>
      </p:pic>
    </p:spTree>
    <p:extLst>
      <p:ext uri="{BB962C8B-B14F-4D97-AF65-F5344CB8AC3E}">
        <p14:creationId xmlns:p14="http://schemas.microsoft.com/office/powerpoint/2010/main" val="3010346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Contributions</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sz="2400" dirty="0" smtClean="0"/>
              <a:t>Apply a weighted local regression in </a:t>
            </a:r>
            <a:r>
              <a:rPr lang="en-US" sz="2400" dirty="0" smtClean="0">
                <a:solidFill>
                  <a:srgbClr val="FFC000"/>
                </a:solidFill>
              </a:rPr>
              <a:t>a high dimensional feature space</a:t>
            </a:r>
          </a:p>
          <a:p>
            <a:pPr lvl="1"/>
            <a:endParaRPr lang="en-US" sz="2400" dirty="0"/>
          </a:p>
        </p:txBody>
      </p:sp>
      <p:pic>
        <p:nvPicPr>
          <p:cNvPr id="12" name="Picture 11"/>
          <p:cNvPicPr>
            <a:picLocks noChangeAspect="1"/>
          </p:cNvPicPr>
          <p:nvPr/>
        </p:nvPicPr>
        <p:blipFill>
          <a:blip r:embed="rId3"/>
          <a:stretch>
            <a:fillRect/>
          </a:stretch>
        </p:blipFill>
        <p:spPr>
          <a:xfrm>
            <a:off x="70701" y="5314642"/>
            <a:ext cx="1248671" cy="1244610"/>
          </a:xfrm>
          <a:prstGeom prst="rect">
            <a:avLst/>
          </a:prstGeom>
        </p:spPr>
      </p:pic>
      <p:pic>
        <p:nvPicPr>
          <p:cNvPr id="13" name="Picture 12"/>
          <p:cNvPicPr>
            <a:picLocks noChangeAspect="1"/>
          </p:cNvPicPr>
          <p:nvPr/>
        </p:nvPicPr>
        <p:blipFill>
          <a:blip r:embed="rId4"/>
          <a:stretch>
            <a:fillRect/>
          </a:stretch>
        </p:blipFill>
        <p:spPr>
          <a:xfrm>
            <a:off x="1547664" y="2661368"/>
            <a:ext cx="2520280" cy="2512228"/>
          </a:xfrm>
          <a:prstGeom prst="rect">
            <a:avLst/>
          </a:prstGeom>
        </p:spPr>
      </p:pic>
      <p:sp>
        <p:nvSpPr>
          <p:cNvPr id="14" name="Curved Up Arrow 13"/>
          <p:cNvSpPr/>
          <p:nvPr/>
        </p:nvSpPr>
        <p:spPr>
          <a:xfrm rot="18135554">
            <a:off x="1040990" y="5655378"/>
            <a:ext cx="1550758" cy="746003"/>
          </a:xfrm>
          <a:prstGeom prst="curvedUpArrow">
            <a:avLst/>
          </a:prstGeom>
          <a:solidFill>
            <a:srgbClr val="FF66FF"/>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solidFill>
                <a:schemeClr val="tx1"/>
              </a:solidFill>
            </a:endParaRPr>
          </a:p>
        </p:txBody>
      </p:sp>
      <p:pic>
        <p:nvPicPr>
          <p:cNvPr id="10" name="Picture 9"/>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860000" y="2661368"/>
            <a:ext cx="2919600" cy="2509200"/>
          </a:xfrm>
          <a:prstGeom prst="rect">
            <a:avLst/>
          </a:prstGeom>
        </p:spPr>
      </p:pic>
    </p:spTree>
    <p:extLst>
      <p:ext uri="{BB962C8B-B14F-4D97-AF65-F5344CB8AC3E}">
        <p14:creationId xmlns:p14="http://schemas.microsoft.com/office/powerpoint/2010/main" val="24652446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Contributions</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pPr marL="457200" indent="-457200">
                  <a:buFont typeface="+mj-lt"/>
                  <a:buAutoNum type="arabicPeriod"/>
                </a:pPr>
                <a:r>
                  <a:rPr lang="en-US" sz="2400" dirty="0" smtClean="0"/>
                  <a:t>Apply </a:t>
                </a:r>
                <a:r>
                  <a:rPr lang="en-US" sz="2400" dirty="0" smtClean="0">
                    <a:solidFill>
                      <a:srgbClr val="FFC000"/>
                    </a:solidFill>
                  </a:rPr>
                  <a:t>a weighted local regression</a:t>
                </a:r>
                <a:r>
                  <a:rPr lang="en-US" sz="2400" dirty="0" smtClean="0"/>
                  <a:t> in a high dimensional feature space</a:t>
                </a:r>
              </a:p>
              <a:p>
                <a:pPr marL="457200" indent="-457200">
                  <a:buFont typeface="+mj-lt"/>
                  <a:buAutoNum type="arabicPeriod"/>
                </a:pPr>
                <a:endParaRPr lang="en-US" sz="2400" dirty="0" smtClean="0"/>
              </a:p>
              <a:p>
                <a:pPr marL="342900" lvl="1" indent="-342900">
                  <a:buFont typeface="Arial" pitchFamily="34" charset="0"/>
                  <a:buChar char="•"/>
                </a:pPr>
                <a:r>
                  <a:rPr lang="en-US" sz="2000" dirty="0" smtClean="0"/>
                  <a:t>Our formulation based on local regression </a:t>
                </a:r>
                <a:r>
                  <a:rPr lang="en-US" sz="1800" dirty="0"/>
                  <a:t>[Cleveland </a:t>
                </a:r>
                <a:r>
                  <a:rPr lang="en-US" sz="1800" dirty="0" smtClean="0"/>
                  <a:t>1979] </a:t>
                </a:r>
                <a14:m>
                  <m:oMath xmlns:m="http://schemas.openxmlformats.org/officeDocument/2006/math">
                    <m:func>
                      <m:funcPr>
                        <m:ctrlPr>
                          <a:rPr lang="en-US" altLang="ko-KR" sz="2400" i="1">
                            <a:latin typeface="Cambria Math" panose="02040503050406030204" pitchFamily="18" charset="0"/>
                          </a:rPr>
                        </m:ctrlPr>
                      </m:funcPr>
                      <m:fName>
                        <m:d>
                          <m:dPr>
                            <m:begChr m:val="["/>
                            <m:endChr m:val="]"/>
                            <m:ctrlPr>
                              <a:rPr lang="en-US" altLang="ko-KR" sz="2400" i="1">
                                <a:latin typeface="Cambria Math" panose="02040503050406030204" pitchFamily="18" charset="0"/>
                              </a:rPr>
                            </m:ctrlPr>
                          </m:dPr>
                          <m:e>
                            <m:acc>
                              <m:accPr>
                                <m:chr m:val="̂"/>
                                <m:ctrlPr>
                                  <a:rPr lang="en-US" altLang="ko-KR" sz="2400" i="1">
                                    <a:latin typeface="Cambria Math" panose="02040503050406030204" pitchFamily="18" charset="0"/>
                                  </a:rPr>
                                </m:ctrlPr>
                              </m:accPr>
                              <m:e>
                                <m:r>
                                  <a:rPr lang="en-US" altLang="ko-KR" sz="2400" i="1">
                                    <a:latin typeface="Cambria Math" panose="02040503050406030204" pitchFamily="18" charset="0"/>
                                  </a:rPr>
                                  <m:t>𝑎</m:t>
                                </m:r>
                              </m:e>
                            </m:acc>
                            <m:r>
                              <a:rPr lang="en-US" altLang="ko-KR" sz="2400" i="1">
                                <a:latin typeface="Cambria Math" panose="02040503050406030204" pitchFamily="18" charset="0"/>
                              </a:rPr>
                              <m:t>,</m:t>
                            </m:r>
                            <m:acc>
                              <m:accPr>
                                <m:chr m:val="̂"/>
                                <m:ctrlPr>
                                  <a:rPr lang="en-US" altLang="ko-KR" sz="2400" i="1">
                                    <a:latin typeface="Cambria Math" panose="02040503050406030204" pitchFamily="18" charset="0"/>
                                  </a:rPr>
                                </m:ctrlPr>
                              </m:accPr>
                              <m:e>
                                <m:r>
                                  <a:rPr lang="en-US" altLang="ko-KR" sz="2400" i="1">
                                    <a:latin typeface="Cambria Math" panose="02040503050406030204" pitchFamily="18" charset="0"/>
                                  </a:rPr>
                                  <m:t>𝑏</m:t>
                                </m:r>
                              </m:e>
                            </m:acc>
                          </m:e>
                        </m:d>
                        <m:r>
                          <a:rPr lang="en-US" altLang="ko-KR" sz="2400" i="1">
                            <a:latin typeface="Cambria Math" panose="02040503050406030204" pitchFamily="18" charset="0"/>
                          </a:rPr>
                          <m:t>=</m:t>
                        </m:r>
                        <m:limLow>
                          <m:limLowPr>
                            <m:ctrlPr>
                              <a:rPr lang="en-US" altLang="ko-KR" sz="2400" i="1">
                                <a:latin typeface="Cambria Math" panose="02040503050406030204" pitchFamily="18" charset="0"/>
                              </a:rPr>
                            </m:ctrlPr>
                          </m:limLowPr>
                          <m:e>
                            <m:r>
                              <a:rPr lang="en-US" altLang="ko-KR" sz="2400" i="1">
                                <a:latin typeface="Cambria Math"/>
                              </a:rPr>
                              <m:t>𝑚𝑖𝑛</m:t>
                            </m:r>
                          </m:e>
                          <m:lim>
                            <m:r>
                              <a:rPr lang="en-US" altLang="ko-KR" sz="2400" i="1">
                                <a:latin typeface="Cambria Math"/>
                                <a:ea typeface="Cambria Math"/>
                              </a:rPr>
                              <m:t>𝛼</m:t>
                            </m:r>
                            <m:r>
                              <a:rPr lang="en-US" altLang="ko-KR" sz="2400" i="1">
                                <a:latin typeface="Cambria Math"/>
                                <a:ea typeface="Cambria Math"/>
                              </a:rPr>
                              <m:t>,</m:t>
                            </m:r>
                            <m:r>
                              <a:rPr lang="en-US" altLang="ko-KR" sz="2400" i="1">
                                <a:latin typeface="Cambria Math"/>
                                <a:ea typeface="Cambria Math"/>
                              </a:rPr>
                              <m:t>𝛽</m:t>
                            </m:r>
                          </m:lim>
                        </m:limLow>
                      </m:fName>
                      <m:e>
                        <m:nary>
                          <m:naryPr>
                            <m:chr m:val="∑"/>
                            <m:ctrlPr>
                              <a:rPr lang="en-US" altLang="ko-KR" sz="2400" i="1">
                                <a:latin typeface="Cambria Math" panose="02040503050406030204" pitchFamily="18" charset="0"/>
                              </a:rPr>
                            </m:ctrlPr>
                          </m:naryPr>
                          <m:sub>
                            <m:r>
                              <m:rPr>
                                <m:brk m:alnAt="23"/>
                              </m:rPr>
                              <a:rPr lang="en-US" altLang="ko-KR" sz="2400" i="1">
                                <a:latin typeface="Cambria Math"/>
                              </a:rPr>
                              <m:t>𝑖</m:t>
                            </m:r>
                            <m:r>
                              <a:rPr lang="en-US" altLang="ko-KR" sz="2400" i="1">
                                <a:latin typeface="Cambria Math"/>
                              </a:rPr>
                              <m:t>=1</m:t>
                            </m:r>
                          </m:sub>
                          <m:sup>
                            <m:r>
                              <a:rPr lang="en-US" altLang="ko-KR" sz="2400" i="1">
                                <a:latin typeface="Cambria Math"/>
                              </a:rPr>
                              <m:t>𝑛</m:t>
                            </m:r>
                          </m:sup>
                          <m:e>
                            <m:sSup>
                              <m:sSupPr>
                                <m:ctrlPr>
                                  <a:rPr lang="en-US" altLang="ko-KR" sz="2400" i="1">
                                    <a:latin typeface="Cambria Math" panose="02040503050406030204" pitchFamily="18" charset="0"/>
                                  </a:rPr>
                                </m:ctrlPr>
                              </m:sSupPr>
                              <m:e>
                                <m:d>
                                  <m:dPr>
                                    <m:begChr m:val="["/>
                                    <m:endChr m:val="]"/>
                                    <m:ctrlPr>
                                      <a:rPr lang="en-US" altLang="ko-KR" sz="2400" i="1">
                                        <a:latin typeface="Cambria Math" panose="02040503050406030204" pitchFamily="18" charset="0"/>
                                      </a:rPr>
                                    </m:ctrlPr>
                                  </m:dPr>
                                  <m:e>
                                    <m:sSup>
                                      <m:sSupPr>
                                        <m:ctrlPr>
                                          <a:rPr lang="en-US" altLang="ko-KR" sz="2400" i="1">
                                            <a:latin typeface="Cambria Math" panose="02040503050406030204" pitchFamily="18" charset="0"/>
                                          </a:rPr>
                                        </m:ctrlPr>
                                      </m:sSupPr>
                                      <m:e>
                                        <m:r>
                                          <a:rPr lang="en-US" altLang="ko-KR" sz="2400" i="1">
                                            <a:latin typeface="Cambria Math"/>
                                          </a:rPr>
                                          <m:t>𝑦</m:t>
                                        </m:r>
                                      </m:e>
                                      <m:sup>
                                        <m:r>
                                          <a:rPr lang="en-US" altLang="ko-KR" sz="2400" i="1">
                                            <a:latin typeface="Cambria Math"/>
                                          </a:rPr>
                                          <m:t>𝑖</m:t>
                                        </m:r>
                                      </m:sup>
                                    </m:sSup>
                                    <m:r>
                                      <a:rPr lang="en-US" altLang="ko-KR" sz="2400" i="1">
                                        <a:latin typeface="Cambria Math"/>
                                      </a:rPr>
                                      <m:t>−</m:t>
                                    </m:r>
                                    <m:d>
                                      <m:dPr>
                                        <m:ctrlPr>
                                          <a:rPr lang="en-US" altLang="ko-KR" sz="2400" i="1">
                                            <a:latin typeface="Cambria Math" panose="02040503050406030204" pitchFamily="18" charset="0"/>
                                          </a:rPr>
                                        </m:ctrlPr>
                                      </m:dPr>
                                      <m:e>
                                        <m:r>
                                          <a:rPr lang="en-US" altLang="ko-KR" sz="2400" i="1">
                                            <a:latin typeface="Cambria Math"/>
                                            <a:ea typeface="Cambria Math"/>
                                          </a:rPr>
                                          <m:t>𝛼</m:t>
                                        </m:r>
                                        <m:r>
                                          <a:rPr lang="en-US" altLang="ko-KR" sz="2400" i="1">
                                            <a:latin typeface="Cambria Math"/>
                                            <a:ea typeface="Cambria Math"/>
                                          </a:rPr>
                                          <m:t>+</m:t>
                                        </m:r>
                                        <m:sSup>
                                          <m:sSupPr>
                                            <m:ctrlPr>
                                              <a:rPr lang="en-US" altLang="ko-KR" sz="2400" i="1">
                                                <a:latin typeface="Cambria Math" panose="02040503050406030204" pitchFamily="18" charset="0"/>
                                                <a:ea typeface="Cambria Math"/>
                                              </a:rPr>
                                            </m:ctrlPr>
                                          </m:sSupPr>
                                          <m:e>
                                            <m:r>
                                              <a:rPr lang="en-US" altLang="ko-KR" sz="2400" i="1">
                                                <a:latin typeface="Cambria Math"/>
                                                <a:ea typeface="Cambria Math"/>
                                              </a:rPr>
                                              <m:t>𝛽</m:t>
                                            </m:r>
                                          </m:e>
                                          <m:sup>
                                            <m:r>
                                              <a:rPr lang="en-US" altLang="ko-KR" sz="2400" i="1">
                                                <a:latin typeface="Cambria Math"/>
                                                <a:ea typeface="Cambria Math"/>
                                              </a:rPr>
                                              <m:t>𝑇</m:t>
                                            </m:r>
                                          </m:sup>
                                        </m:sSup>
                                        <m:d>
                                          <m:dPr>
                                            <m:ctrlPr>
                                              <a:rPr lang="en-US" altLang="ko-KR" sz="2400" i="1">
                                                <a:latin typeface="Cambria Math" panose="02040503050406030204" pitchFamily="18" charset="0"/>
                                                <a:ea typeface="Cambria Math"/>
                                              </a:rPr>
                                            </m:ctrlPr>
                                          </m:dPr>
                                          <m:e>
                                            <m:sSup>
                                              <m:sSupPr>
                                                <m:ctrlPr>
                                                  <a:rPr lang="en-US" altLang="ko-KR" sz="2400" i="1">
                                                    <a:latin typeface="Cambria Math" panose="02040503050406030204" pitchFamily="18" charset="0"/>
                                                    <a:ea typeface="Cambria Math"/>
                                                  </a:rPr>
                                                </m:ctrlPr>
                                              </m:sSupPr>
                                              <m:e>
                                                <m:r>
                                                  <a:rPr lang="en-US" altLang="ko-KR" sz="2400" i="1">
                                                    <a:latin typeface="Cambria Math"/>
                                                    <a:ea typeface="Cambria Math"/>
                                                  </a:rPr>
                                                  <m:t>𝑥</m:t>
                                                </m:r>
                                              </m:e>
                                              <m:sup>
                                                <m:r>
                                                  <a:rPr lang="en-US" altLang="ko-KR" sz="2400" i="1">
                                                    <a:latin typeface="Cambria Math"/>
                                                    <a:ea typeface="Cambria Math"/>
                                                  </a:rPr>
                                                  <m:t>𝑖</m:t>
                                                </m:r>
                                              </m:sup>
                                            </m:sSup>
                                            <m:r>
                                              <a:rPr lang="en-US" altLang="ko-KR" sz="2400" i="1">
                                                <a:latin typeface="Cambria Math"/>
                                                <a:ea typeface="Cambria Math"/>
                                              </a:rPr>
                                              <m:t>−</m:t>
                                            </m:r>
                                            <m:sSup>
                                              <m:sSupPr>
                                                <m:ctrlPr>
                                                  <a:rPr lang="en-US" altLang="ko-KR" sz="2400" i="1">
                                                    <a:latin typeface="Cambria Math" panose="02040503050406030204" pitchFamily="18" charset="0"/>
                                                    <a:ea typeface="Cambria Math"/>
                                                  </a:rPr>
                                                </m:ctrlPr>
                                              </m:sSupPr>
                                              <m:e>
                                                <m:r>
                                                  <a:rPr lang="en-US" altLang="ko-KR" sz="2400" i="1">
                                                    <a:latin typeface="Cambria Math"/>
                                                    <a:ea typeface="Cambria Math"/>
                                                  </a:rPr>
                                                  <m:t>𝑥</m:t>
                                                </m:r>
                                              </m:e>
                                              <m:sup>
                                                <m:r>
                                                  <a:rPr lang="en-US" altLang="ko-KR" sz="2400" i="1">
                                                    <a:latin typeface="Cambria Math"/>
                                                    <a:ea typeface="Cambria Math"/>
                                                  </a:rPr>
                                                  <m:t>𝑐</m:t>
                                                </m:r>
                                              </m:sup>
                                            </m:sSup>
                                          </m:e>
                                        </m:d>
                                      </m:e>
                                    </m:d>
                                  </m:e>
                                </m:d>
                              </m:e>
                              <m:sup>
                                <m:r>
                                  <a:rPr lang="en-US" altLang="ko-KR" sz="2400" i="1">
                                    <a:latin typeface="Cambria Math"/>
                                  </a:rPr>
                                  <m:t>2</m:t>
                                </m:r>
                              </m:sup>
                            </m:sSup>
                          </m:e>
                        </m:nary>
                        <m:r>
                          <a:rPr lang="en-US" altLang="ko-KR" sz="2400" i="1">
                            <a:latin typeface="Cambria Math"/>
                            <a:ea typeface="Cambria Math"/>
                          </a:rPr>
                          <m:t>𝐾</m:t>
                        </m:r>
                        <m:r>
                          <a:rPr lang="en-US" altLang="ko-KR" sz="2400" i="1">
                            <a:latin typeface="Cambria Math"/>
                            <a:ea typeface="Cambria Math"/>
                          </a:rPr>
                          <m:t>(</m:t>
                        </m:r>
                        <m:f>
                          <m:fPr>
                            <m:ctrlPr>
                              <a:rPr lang="en-US" altLang="ko-KR" sz="2400" i="1">
                                <a:latin typeface="Cambria Math" panose="02040503050406030204" pitchFamily="18" charset="0"/>
                                <a:ea typeface="Cambria Math"/>
                              </a:rPr>
                            </m:ctrlPr>
                          </m:fPr>
                          <m:num>
                            <m:r>
                              <a:rPr lang="en-US" altLang="ko-KR" sz="2400" i="1">
                                <a:latin typeface="Cambria Math"/>
                                <a:ea typeface="Cambria Math"/>
                              </a:rPr>
                              <m:t>𝑑𝑖𝑠𝑡</m:t>
                            </m:r>
                            <m:d>
                              <m:dPr>
                                <m:ctrlPr>
                                  <a:rPr lang="en-US" altLang="ko-KR" sz="2400" i="1">
                                    <a:latin typeface="Cambria Math" panose="02040503050406030204" pitchFamily="18" charset="0"/>
                                    <a:ea typeface="Cambria Math"/>
                                  </a:rPr>
                                </m:ctrlPr>
                              </m:dPr>
                              <m:e>
                                <m:sSup>
                                  <m:sSupPr>
                                    <m:ctrlPr>
                                      <a:rPr lang="en-US" altLang="ko-KR" sz="2400" i="1">
                                        <a:latin typeface="Cambria Math" panose="02040503050406030204" pitchFamily="18" charset="0"/>
                                        <a:ea typeface="Cambria Math"/>
                                      </a:rPr>
                                    </m:ctrlPr>
                                  </m:sSupPr>
                                  <m:e>
                                    <m:r>
                                      <a:rPr lang="en-US" altLang="ko-KR" sz="2400" i="1">
                                        <a:latin typeface="Cambria Math"/>
                                        <a:ea typeface="Cambria Math"/>
                                      </a:rPr>
                                      <m:t>𝑥</m:t>
                                    </m:r>
                                  </m:e>
                                  <m:sup>
                                    <m:r>
                                      <a:rPr lang="en-US" altLang="ko-KR" sz="2400" i="1">
                                        <a:latin typeface="Cambria Math"/>
                                        <a:ea typeface="Cambria Math"/>
                                      </a:rPr>
                                      <m:t>𝑖</m:t>
                                    </m:r>
                                  </m:sup>
                                </m:sSup>
                                <m:r>
                                  <a:rPr lang="en-US" altLang="ko-KR" sz="2400" i="1">
                                    <a:latin typeface="Cambria Math"/>
                                    <a:ea typeface="Cambria Math"/>
                                  </a:rPr>
                                  <m:t>,</m:t>
                                </m:r>
                                <m:sSup>
                                  <m:sSupPr>
                                    <m:ctrlPr>
                                      <a:rPr lang="en-US" altLang="ko-KR" sz="2400" i="1">
                                        <a:latin typeface="Cambria Math" panose="02040503050406030204" pitchFamily="18" charset="0"/>
                                        <a:ea typeface="Cambria Math"/>
                                      </a:rPr>
                                    </m:ctrlPr>
                                  </m:sSupPr>
                                  <m:e>
                                    <m:r>
                                      <a:rPr lang="en-US" altLang="ko-KR" sz="2400" i="1">
                                        <a:latin typeface="Cambria Math"/>
                                        <a:ea typeface="Cambria Math"/>
                                      </a:rPr>
                                      <m:t>𝑥</m:t>
                                    </m:r>
                                  </m:e>
                                  <m:sup>
                                    <m:r>
                                      <a:rPr lang="en-US" altLang="ko-KR" sz="2400" i="1">
                                        <a:latin typeface="Cambria Math"/>
                                        <a:ea typeface="Cambria Math"/>
                                      </a:rPr>
                                      <m:t>𝑐</m:t>
                                    </m:r>
                                  </m:sup>
                                </m:sSup>
                              </m:e>
                            </m:d>
                          </m:num>
                          <m:den>
                            <m:r>
                              <a:rPr lang="en-US" altLang="ko-KR" sz="2400" b="1" i="1">
                                <a:solidFill>
                                  <a:srgbClr val="FFC000"/>
                                </a:solidFill>
                                <a:latin typeface="Cambria Math"/>
                                <a:ea typeface="Cambria Math"/>
                              </a:rPr>
                              <m:t>𝒉</m:t>
                            </m:r>
                            <m:sSub>
                              <m:sSubPr>
                                <m:ctrlPr>
                                  <a:rPr lang="en-US" altLang="ko-KR" sz="2400" b="1" i="1">
                                    <a:solidFill>
                                      <a:srgbClr val="FFC000"/>
                                    </a:solidFill>
                                    <a:latin typeface="Cambria Math" panose="02040503050406030204" pitchFamily="18" charset="0"/>
                                    <a:ea typeface="Cambria Math"/>
                                  </a:rPr>
                                </m:ctrlPr>
                              </m:sSubPr>
                              <m:e>
                                <m:r>
                                  <a:rPr lang="en-US" altLang="ko-KR" sz="2400" b="1" i="1">
                                    <a:solidFill>
                                      <a:srgbClr val="FFC000"/>
                                    </a:solidFill>
                                    <a:latin typeface="Cambria Math" panose="02040503050406030204" pitchFamily="18" charset="0"/>
                                    <a:ea typeface="Cambria Math"/>
                                  </a:rPr>
                                  <m:t>𝒃</m:t>
                                </m:r>
                              </m:e>
                              <m:sub>
                                <m:r>
                                  <a:rPr lang="en-US" altLang="ko-KR" sz="2400" b="1" i="1">
                                    <a:solidFill>
                                      <a:srgbClr val="FFC000"/>
                                    </a:solidFill>
                                    <a:latin typeface="Cambria Math" panose="02040503050406030204" pitchFamily="18" charset="0"/>
                                    <a:ea typeface="Cambria Math"/>
                                  </a:rPr>
                                  <m:t>𝒋</m:t>
                                </m:r>
                              </m:sub>
                            </m:sSub>
                          </m:den>
                        </m:f>
                        <m:r>
                          <a:rPr lang="en-US" altLang="ko-KR" sz="2400" i="1">
                            <a:latin typeface="Cambria Math"/>
                            <a:ea typeface="Cambria Math"/>
                          </a:rPr>
                          <m:t>)</m:t>
                        </m:r>
                      </m:e>
                    </m:func>
                  </m:oMath>
                </a14:m>
                <a:endParaRPr lang="en-US" sz="2000" dirty="0" smtClean="0"/>
              </a:p>
              <a:p>
                <a:pPr lvl="1"/>
                <a14:m>
                  <m:oMath xmlns:m="http://schemas.openxmlformats.org/officeDocument/2006/math">
                    <m:r>
                      <a:rPr lang="en-US" altLang="ko-KR" sz="2000" i="1">
                        <a:latin typeface="Cambria Math"/>
                        <a:ea typeface="Cambria Math"/>
                      </a:rPr>
                      <m:t>𝛼</m:t>
                    </m:r>
                    <m:r>
                      <a:rPr lang="en-US" altLang="ko-KR" sz="2000" b="0" i="1" smtClean="0">
                        <a:latin typeface="Cambria Math" panose="02040503050406030204" pitchFamily="18" charset="0"/>
                        <a:ea typeface="Cambria Math"/>
                      </a:rPr>
                      <m:t>, </m:t>
                    </m:r>
                    <m:sSup>
                      <m:sSupPr>
                        <m:ctrlPr>
                          <a:rPr lang="en-US" altLang="ko-KR" sz="2000" i="1">
                            <a:latin typeface="Cambria Math" panose="02040503050406030204" pitchFamily="18" charset="0"/>
                            <a:ea typeface="Cambria Math"/>
                          </a:rPr>
                        </m:ctrlPr>
                      </m:sSupPr>
                      <m:e>
                        <m:r>
                          <a:rPr lang="en-US" altLang="ko-KR" sz="2000" i="1">
                            <a:latin typeface="Cambria Math"/>
                            <a:ea typeface="Cambria Math"/>
                          </a:rPr>
                          <m:t>𝛽</m:t>
                        </m:r>
                      </m:e>
                      <m:sup>
                        <m:r>
                          <a:rPr lang="en-US" altLang="ko-KR" sz="2000" i="1">
                            <a:latin typeface="Cambria Math"/>
                            <a:ea typeface="Cambria Math"/>
                          </a:rPr>
                          <m:t>𝑇</m:t>
                        </m:r>
                      </m:sup>
                    </m:sSup>
                  </m:oMath>
                </a14:m>
                <a:r>
                  <a:rPr lang="en-US" sz="2000" dirty="0" smtClean="0">
                    <a:latin typeface="Cambria Math" panose="02040503050406030204" pitchFamily="18" charset="0"/>
                  </a:rPr>
                  <a:t>: </a:t>
                </a:r>
                <a:r>
                  <a:rPr lang="en-US" sz="2000" dirty="0" err="1" smtClean="0">
                    <a:latin typeface="Cambria Math" panose="02040503050406030204" pitchFamily="18" charset="0"/>
                  </a:rPr>
                  <a:t>coeff</a:t>
                </a:r>
                <a:r>
                  <a:rPr lang="en-US" sz="2000" dirty="0" smtClean="0">
                    <a:latin typeface="Cambria Math" panose="02040503050406030204" pitchFamily="18" charset="0"/>
                  </a:rPr>
                  <a:t>. of a linear  model</a:t>
                </a:r>
              </a:p>
              <a:p>
                <a:pPr lvl="1"/>
                <a14:m>
                  <m:oMath xmlns:m="http://schemas.openxmlformats.org/officeDocument/2006/math">
                    <m:r>
                      <a:rPr lang="en-US" sz="2000" i="1">
                        <a:latin typeface="Cambria Math" panose="02040503050406030204" pitchFamily="18" charset="0"/>
                      </a:rPr>
                      <m:t>𝑥</m:t>
                    </m:r>
                    <m:r>
                      <a:rPr lang="en-US" sz="2000" i="1">
                        <a:latin typeface="Cambria Math" panose="02040503050406030204" pitchFamily="18" charset="0"/>
                      </a:rPr>
                      <m:t> :</m:t>
                    </m:r>
                    <m:r>
                      <a:rPr lang="en-US" sz="2000" i="1">
                        <a:latin typeface="Cambria Math" panose="02040503050406030204" pitchFamily="18" charset="0"/>
                      </a:rPr>
                      <m:t>𝑓𝑒𝑎𝑡𝑢𝑟𝑒</m:t>
                    </m:r>
                    <m:r>
                      <a:rPr lang="en-US" sz="2000" i="1">
                        <a:latin typeface="Cambria Math" panose="02040503050406030204" pitchFamily="18" charset="0"/>
                      </a:rPr>
                      <m:t> </m:t>
                    </m:r>
                    <m:r>
                      <a:rPr lang="en-US" sz="2000" i="1">
                        <a:latin typeface="Cambria Math" panose="02040503050406030204" pitchFamily="18" charset="0"/>
                      </a:rPr>
                      <m:t>𝑣𝑒𝑐𝑡𝑜𝑟</m:t>
                    </m:r>
                    <m:r>
                      <a:rPr lang="en-US" sz="2000" i="1">
                        <a:latin typeface="Cambria Math" panose="02040503050406030204" pitchFamily="18" charset="0"/>
                      </a:rPr>
                      <m:t> </m:t>
                    </m:r>
                    <m:r>
                      <a:rPr lang="en-US" sz="2000" i="1">
                        <a:latin typeface="Cambria Math" panose="02040503050406030204" pitchFamily="18" charset="0"/>
                      </a:rPr>
                      <m:t>𝑠𝑢𝑐h</m:t>
                    </m:r>
                    <m:r>
                      <a:rPr lang="en-US" sz="2000" i="1">
                        <a:latin typeface="Cambria Math" panose="02040503050406030204" pitchFamily="18" charset="0"/>
                      </a:rPr>
                      <m:t> </m:t>
                    </m:r>
                    <m:r>
                      <a:rPr lang="en-US" sz="2000" i="1">
                        <a:latin typeface="Cambria Math" panose="02040503050406030204" pitchFamily="18" charset="0"/>
                      </a:rPr>
                      <m:t>𝑎𝑠</m:t>
                    </m:r>
                    <m:r>
                      <a:rPr lang="en-US" sz="2000" i="1">
                        <a:latin typeface="Cambria Math" panose="02040503050406030204" pitchFamily="18" charset="0"/>
                      </a:rPr>
                      <m:t> </m:t>
                    </m:r>
                    <m:r>
                      <a:rPr lang="en-US" sz="2000" i="1">
                        <a:latin typeface="Cambria Math" panose="02040503050406030204" pitchFamily="18" charset="0"/>
                      </a:rPr>
                      <m:t>𝑛𝑜𝑟𝑚𝑎𝑙𝑠</m:t>
                    </m:r>
                    <m:r>
                      <a:rPr lang="en-US" sz="2000" i="1">
                        <a:latin typeface="Cambria Math" panose="02040503050406030204" pitchFamily="18" charset="0"/>
                      </a:rPr>
                      <m:t>, </m:t>
                    </m:r>
                    <m:r>
                      <a:rPr lang="en-US" sz="2000" i="1">
                        <a:latin typeface="Cambria Math" panose="02040503050406030204" pitchFamily="18" charset="0"/>
                      </a:rPr>
                      <m:t>𝑡𝑒𝑥𝑡𝑢𝑟𝑒𝑠</m:t>
                    </m:r>
                    <m:r>
                      <a:rPr lang="en-US" sz="2000" i="1">
                        <a:latin typeface="Cambria Math" panose="02040503050406030204" pitchFamily="18" charset="0"/>
                      </a:rPr>
                      <m:t>, </m:t>
                    </m:r>
                    <m:r>
                      <a:rPr lang="en-US" sz="2000" i="1">
                        <a:latin typeface="Cambria Math" panose="02040503050406030204" pitchFamily="18" charset="0"/>
                      </a:rPr>
                      <m:t>𝑎𝑛𝑑</m:t>
                    </m:r>
                    <m:r>
                      <a:rPr lang="en-US" sz="2000" i="1">
                        <a:latin typeface="Cambria Math" panose="02040503050406030204" pitchFamily="18" charset="0"/>
                      </a:rPr>
                      <m:t> </m:t>
                    </m:r>
                    <m:r>
                      <a:rPr lang="en-US" sz="2000" i="1">
                        <a:latin typeface="Cambria Math" panose="02040503050406030204" pitchFamily="18" charset="0"/>
                      </a:rPr>
                      <m:t>𝑑𝑒𝑝𝑡h𝑠</m:t>
                    </m:r>
                  </m:oMath>
                </a14:m>
                <a:r>
                  <a:rPr lang="en-US" sz="2000" dirty="0"/>
                  <a:t>  </a:t>
                </a:r>
              </a:p>
              <a:p>
                <a:pPr lvl="1"/>
                <a14:m>
                  <m:oMath xmlns:m="http://schemas.openxmlformats.org/officeDocument/2006/math">
                    <m:r>
                      <a:rPr lang="en-US" sz="2000" i="1" smtClean="0">
                        <a:solidFill>
                          <a:srgbClr val="FFC000"/>
                        </a:solidFill>
                        <a:latin typeface="Cambria Math" panose="02040503050406030204" pitchFamily="18" charset="0"/>
                      </a:rPr>
                      <m:t>h</m:t>
                    </m:r>
                    <m:sSub>
                      <m:sSubPr>
                        <m:ctrlPr>
                          <a:rPr lang="en-US" sz="2000" i="1">
                            <a:solidFill>
                              <a:srgbClr val="FFC000"/>
                            </a:solidFill>
                            <a:latin typeface="Cambria Math" panose="02040503050406030204" pitchFamily="18" charset="0"/>
                          </a:rPr>
                        </m:ctrlPr>
                      </m:sSubPr>
                      <m:e>
                        <m:r>
                          <a:rPr lang="en-US" sz="2000" i="1">
                            <a:solidFill>
                              <a:srgbClr val="FFC000"/>
                            </a:solidFill>
                            <a:latin typeface="Cambria Math" panose="02040503050406030204" pitchFamily="18" charset="0"/>
                          </a:rPr>
                          <m:t>𝑏</m:t>
                        </m:r>
                      </m:e>
                      <m:sub>
                        <m:r>
                          <a:rPr lang="en-US" sz="2000" i="1">
                            <a:solidFill>
                              <a:srgbClr val="FFC000"/>
                            </a:solidFill>
                            <a:latin typeface="Cambria Math" panose="02040503050406030204" pitchFamily="18" charset="0"/>
                          </a:rPr>
                          <m:t>𝑗</m:t>
                        </m:r>
                      </m:sub>
                    </m:sSub>
                    <m:r>
                      <a:rPr lang="en-US" sz="2000" i="1">
                        <a:solidFill>
                          <a:srgbClr val="FFC000"/>
                        </a:solidFill>
                        <a:latin typeface="Cambria Math" panose="02040503050406030204" pitchFamily="18" charset="0"/>
                      </a:rPr>
                      <m:t> :</m:t>
                    </m:r>
                    <m:r>
                      <a:rPr lang="en-US" sz="2000" i="1">
                        <a:solidFill>
                          <a:srgbClr val="FFC000"/>
                        </a:solidFill>
                        <a:latin typeface="Cambria Math" panose="02040503050406030204" pitchFamily="18" charset="0"/>
                      </a:rPr>
                      <m:t>𝑏𝑎𝑛𝑑𝑤𝑖𝑑𝑡h</m:t>
                    </m:r>
                    <m:r>
                      <a:rPr lang="en-US" sz="2000" i="1">
                        <a:solidFill>
                          <a:srgbClr val="FFC000"/>
                        </a:solidFill>
                        <a:latin typeface="Cambria Math" panose="02040503050406030204" pitchFamily="18" charset="0"/>
                      </a:rPr>
                      <m:t> </m:t>
                    </m:r>
                    <m:r>
                      <a:rPr lang="en-US" sz="2000" i="1">
                        <a:solidFill>
                          <a:srgbClr val="FFC000"/>
                        </a:solidFill>
                        <a:latin typeface="Cambria Math" panose="02040503050406030204" pitchFamily="18" charset="0"/>
                      </a:rPr>
                      <m:t>𝑓𝑜𝑟</m:t>
                    </m:r>
                    <m:r>
                      <a:rPr lang="en-US" sz="2000" i="1">
                        <a:solidFill>
                          <a:srgbClr val="FFC000"/>
                        </a:solidFill>
                        <a:latin typeface="Cambria Math" panose="02040503050406030204" pitchFamily="18" charset="0"/>
                      </a:rPr>
                      <m:t> </m:t>
                    </m:r>
                    <m:sSup>
                      <m:sSupPr>
                        <m:ctrlPr>
                          <a:rPr lang="en-US" sz="2000" i="1">
                            <a:solidFill>
                              <a:srgbClr val="FFC000"/>
                            </a:solidFill>
                            <a:latin typeface="Cambria Math" panose="02040503050406030204" pitchFamily="18" charset="0"/>
                          </a:rPr>
                        </m:ctrlPr>
                      </m:sSupPr>
                      <m:e>
                        <m:r>
                          <a:rPr lang="en-US" sz="2000" i="1">
                            <a:solidFill>
                              <a:srgbClr val="FFC000"/>
                            </a:solidFill>
                            <a:latin typeface="Cambria Math" panose="02040503050406030204" pitchFamily="18" charset="0"/>
                          </a:rPr>
                          <m:t>𝑗</m:t>
                        </m:r>
                      </m:e>
                      <m:sup>
                        <m:r>
                          <a:rPr lang="en-US" sz="2000" i="1">
                            <a:solidFill>
                              <a:srgbClr val="FFC000"/>
                            </a:solidFill>
                            <a:latin typeface="Cambria Math" panose="02040503050406030204" pitchFamily="18" charset="0"/>
                          </a:rPr>
                          <m:t>𝑡h</m:t>
                        </m:r>
                      </m:sup>
                    </m:sSup>
                    <m:r>
                      <a:rPr lang="en-US" sz="2000" i="1">
                        <a:solidFill>
                          <a:srgbClr val="FFC000"/>
                        </a:solidFill>
                        <a:latin typeface="Cambria Math" panose="02040503050406030204" pitchFamily="18" charset="0"/>
                      </a:rPr>
                      <m:t> </m:t>
                    </m:r>
                    <m:r>
                      <a:rPr lang="en-US" sz="2000" i="1">
                        <a:solidFill>
                          <a:srgbClr val="FFC000"/>
                        </a:solidFill>
                        <a:latin typeface="Cambria Math" panose="02040503050406030204" pitchFamily="18" charset="0"/>
                      </a:rPr>
                      <m:t>𝑓𝑒𝑎𝑡𝑢𝑟𝑒</m:t>
                    </m:r>
                  </m:oMath>
                </a14:m>
                <a:endParaRPr lang="en-US" sz="2000" dirty="0">
                  <a:solidFill>
                    <a:srgbClr val="FFC000"/>
                  </a:solidFill>
                </a:endParaRPr>
              </a:p>
              <a:p>
                <a:pPr lvl="1"/>
                <a:endParaRPr lang="en-US" sz="24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111" t="-1078"/>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3404054362"/>
      </p:ext>
    </p:extLst>
  </p:cSld>
  <p:clrMapOvr>
    <a:masterClrMapping/>
  </p:clrMapOvr>
  <mc:AlternateContent xmlns:mc="http://schemas.openxmlformats.org/markup-compatibility/2006">
    <mc:Choice xmlns:p14="http://schemas.microsoft.com/office/powerpoint/2010/main" Requires="p14">
      <p:transition spd="slow" p14:dur="2000" advTm="26414"/>
    </mc:Choice>
    <mc:Fallback>
      <p:transition spd="slow" advTm="26414"/>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Contributions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457200" indent="-457200">
                  <a:buFont typeface="+mj-lt"/>
                  <a:buAutoNum type="arabicPeriod"/>
                </a:pPr>
                <a:r>
                  <a:rPr lang="en-US" sz="2400" dirty="0" smtClean="0"/>
                  <a:t>Apply </a:t>
                </a:r>
                <a:r>
                  <a:rPr lang="en-US" sz="2400" dirty="0" smtClean="0">
                    <a:solidFill>
                      <a:srgbClr val="FFC000"/>
                    </a:solidFill>
                  </a:rPr>
                  <a:t>a weighted local regression</a:t>
                </a:r>
                <a:r>
                  <a:rPr lang="en-US" sz="2400" dirty="0" smtClean="0"/>
                  <a:t> in a high dimensional feature space</a:t>
                </a:r>
              </a:p>
              <a:p>
                <a:pPr marL="457200" indent="-457200">
                  <a:buFont typeface="+mj-lt"/>
                  <a:buAutoNum type="arabicPeriod"/>
                </a:pPr>
                <a:endParaRPr lang="en-US" sz="2400" dirty="0" smtClean="0"/>
              </a:p>
              <a:p>
                <a:pPr marL="342900" lvl="1" indent="-342900">
                  <a:buFont typeface="Arial" pitchFamily="34" charset="0"/>
                  <a:buChar char="•"/>
                </a:pPr>
                <a:r>
                  <a:rPr lang="en-US" sz="2000" dirty="0" smtClean="0"/>
                  <a:t>Our formulation based on local regression </a:t>
                </a:r>
                <a:r>
                  <a:rPr lang="en-US" sz="1800" dirty="0"/>
                  <a:t>[Cleveland </a:t>
                </a:r>
                <a:r>
                  <a:rPr lang="en-US" sz="1800" dirty="0" smtClean="0"/>
                  <a:t>1979] </a:t>
                </a:r>
                <a14:m>
                  <m:oMath xmlns:m="http://schemas.openxmlformats.org/officeDocument/2006/math">
                    <m:func>
                      <m:funcPr>
                        <m:ctrlPr>
                          <a:rPr lang="en-US" altLang="ko-KR" sz="2400" i="1">
                            <a:latin typeface="Cambria Math" panose="02040503050406030204" pitchFamily="18" charset="0"/>
                          </a:rPr>
                        </m:ctrlPr>
                      </m:funcPr>
                      <m:fName>
                        <m:d>
                          <m:dPr>
                            <m:begChr m:val="["/>
                            <m:endChr m:val="]"/>
                            <m:ctrlPr>
                              <a:rPr lang="en-US" altLang="ko-KR" sz="2400" i="1">
                                <a:latin typeface="Cambria Math" panose="02040503050406030204" pitchFamily="18" charset="0"/>
                              </a:rPr>
                            </m:ctrlPr>
                          </m:dPr>
                          <m:e>
                            <m:acc>
                              <m:accPr>
                                <m:chr m:val="̂"/>
                                <m:ctrlPr>
                                  <a:rPr lang="en-US" altLang="ko-KR" sz="2400" i="1">
                                    <a:latin typeface="Cambria Math" panose="02040503050406030204" pitchFamily="18" charset="0"/>
                                  </a:rPr>
                                </m:ctrlPr>
                              </m:accPr>
                              <m:e>
                                <m:r>
                                  <a:rPr lang="en-US" altLang="ko-KR" sz="2400" i="1">
                                    <a:latin typeface="Cambria Math" panose="02040503050406030204" pitchFamily="18" charset="0"/>
                                  </a:rPr>
                                  <m:t>𝑎</m:t>
                                </m:r>
                              </m:e>
                            </m:acc>
                            <m:r>
                              <a:rPr lang="en-US" altLang="ko-KR" sz="2400" i="1">
                                <a:latin typeface="Cambria Math" panose="02040503050406030204" pitchFamily="18" charset="0"/>
                              </a:rPr>
                              <m:t>,</m:t>
                            </m:r>
                            <m:acc>
                              <m:accPr>
                                <m:chr m:val="̂"/>
                                <m:ctrlPr>
                                  <a:rPr lang="en-US" altLang="ko-KR" sz="2400" i="1">
                                    <a:latin typeface="Cambria Math" panose="02040503050406030204" pitchFamily="18" charset="0"/>
                                  </a:rPr>
                                </m:ctrlPr>
                              </m:accPr>
                              <m:e>
                                <m:r>
                                  <a:rPr lang="en-US" altLang="ko-KR" sz="2400" i="1">
                                    <a:latin typeface="Cambria Math" panose="02040503050406030204" pitchFamily="18" charset="0"/>
                                  </a:rPr>
                                  <m:t>𝑏</m:t>
                                </m:r>
                              </m:e>
                            </m:acc>
                          </m:e>
                        </m:d>
                        <m:r>
                          <a:rPr lang="en-US" altLang="ko-KR" sz="2400" i="1">
                            <a:latin typeface="Cambria Math" panose="02040503050406030204" pitchFamily="18" charset="0"/>
                          </a:rPr>
                          <m:t>=</m:t>
                        </m:r>
                        <m:limLow>
                          <m:limLowPr>
                            <m:ctrlPr>
                              <a:rPr lang="en-US" altLang="ko-KR" sz="2400" i="1">
                                <a:latin typeface="Cambria Math" panose="02040503050406030204" pitchFamily="18" charset="0"/>
                              </a:rPr>
                            </m:ctrlPr>
                          </m:limLowPr>
                          <m:e>
                            <m:r>
                              <a:rPr lang="en-US" altLang="ko-KR" sz="2400" i="1">
                                <a:latin typeface="Cambria Math"/>
                              </a:rPr>
                              <m:t>𝑚𝑖𝑛</m:t>
                            </m:r>
                          </m:e>
                          <m:lim>
                            <m:r>
                              <a:rPr lang="en-US" altLang="ko-KR" sz="2400" i="1">
                                <a:latin typeface="Cambria Math"/>
                                <a:ea typeface="Cambria Math"/>
                              </a:rPr>
                              <m:t>𝛼</m:t>
                            </m:r>
                            <m:r>
                              <a:rPr lang="en-US" altLang="ko-KR" sz="2400" i="1">
                                <a:latin typeface="Cambria Math"/>
                                <a:ea typeface="Cambria Math"/>
                              </a:rPr>
                              <m:t>,</m:t>
                            </m:r>
                            <m:r>
                              <a:rPr lang="en-US" altLang="ko-KR" sz="2400" i="1">
                                <a:latin typeface="Cambria Math"/>
                                <a:ea typeface="Cambria Math"/>
                              </a:rPr>
                              <m:t>𝛽</m:t>
                            </m:r>
                          </m:lim>
                        </m:limLow>
                      </m:fName>
                      <m:e>
                        <m:nary>
                          <m:naryPr>
                            <m:chr m:val="∑"/>
                            <m:ctrlPr>
                              <a:rPr lang="en-US" altLang="ko-KR" sz="2400" i="1">
                                <a:latin typeface="Cambria Math" panose="02040503050406030204" pitchFamily="18" charset="0"/>
                              </a:rPr>
                            </m:ctrlPr>
                          </m:naryPr>
                          <m:sub>
                            <m:r>
                              <m:rPr>
                                <m:brk m:alnAt="23"/>
                              </m:rPr>
                              <a:rPr lang="en-US" altLang="ko-KR" sz="2400" i="1">
                                <a:latin typeface="Cambria Math"/>
                              </a:rPr>
                              <m:t>𝑖</m:t>
                            </m:r>
                            <m:r>
                              <a:rPr lang="en-US" altLang="ko-KR" sz="2400" i="1">
                                <a:latin typeface="Cambria Math"/>
                              </a:rPr>
                              <m:t>=1</m:t>
                            </m:r>
                          </m:sub>
                          <m:sup>
                            <m:r>
                              <a:rPr lang="en-US" altLang="ko-KR" sz="2400" i="1">
                                <a:latin typeface="Cambria Math"/>
                              </a:rPr>
                              <m:t>𝑛</m:t>
                            </m:r>
                          </m:sup>
                          <m:e>
                            <m:sSup>
                              <m:sSupPr>
                                <m:ctrlPr>
                                  <a:rPr lang="en-US" altLang="ko-KR" sz="2400" i="1">
                                    <a:latin typeface="Cambria Math" panose="02040503050406030204" pitchFamily="18" charset="0"/>
                                  </a:rPr>
                                </m:ctrlPr>
                              </m:sSupPr>
                              <m:e>
                                <m:d>
                                  <m:dPr>
                                    <m:begChr m:val="["/>
                                    <m:endChr m:val="]"/>
                                    <m:ctrlPr>
                                      <a:rPr lang="en-US" altLang="ko-KR" sz="2400" i="1">
                                        <a:latin typeface="Cambria Math" panose="02040503050406030204" pitchFamily="18" charset="0"/>
                                      </a:rPr>
                                    </m:ctrlPr>
                                  </m:dPr>
                                  <m:e>
                                    <m:sSup>
                                      <m:sSupPr>
                                        <m:ctrlPr>
                                          <a:rPr lang="en-US" altLang="ko-KR" sz="2400" i="1">
                                            <a:latin typeface="Cambria Math" panose="02040503050406030204" pitchFamily="18" charset="0"/>
                                          </a:rPr>
                                        </m:ctrlPr>
                                      </m:sSupPr>
                                      <m:e>
                                        <m:r>
                                          <a:rPr lang="en-US" altLang="ko-KR" sz="2400" i="1">
                                            <a:latin typeface="Cambria Math"/>
                                          </a:rPr>
                                          <m:t>𝑦</m:t>
                                        </m:r>
                                      </m:e>
                                      <m:sup>
                                        <m:r>
                                          <a:rPr lang="en-US" altLang="ko-KR" sz="2400" i="1">
                                            <a:latin typeface="Cambria Math"/>
                                          </a:rPr>
                                          <m:t>𝑖</m:t>
                                        </m:r>
                                      </m:sup>
                                    </m:sSup>
                                    <m:r>
                                      <a:rPr lang="en-US" altLang="ko-KR" sz="2400" i="1">
                                        <a:latin typeface="Cambria Math"/>
                                      </a:rPr>
                                      <m:t>−</m:t>
                                    </m:r>
                                    <m:d>
                                      <m:dPr>
                                        <m:ctrlPr>
                                          <a:rPr lang="en-US" altLang="ko-KR" sz="2400" i="1">
                                            <a:latin typeface="Cambria Math" panose="02040503050406030204" pitchFamily="18" charset="0"/>
                                          </a:rPr>
                                        </m:ctrlPr>
                                      </m:dPr>
                                      <m:e>
                                        <m:r>
                                          <a:rPr lang="en-US" altLang="ko-KR" sz="2400" i="1">
                                            <a:latin typeface="Cambria Math"/>
                                            <a:ea typeface="Cambria Math"/>
                                          </a:rPr>
                                          <m:t>𝛼</m:t>
                                        </m:r>
                                        <m:r>
                                          <a:rPr lang="en-US" altLang="ko-KR" sz="2400" i="1">
                                            <a:latin typeface="Cambria Math"/>
                                            <a:ea typeface="Cambria Math"/>
                                          </a:rPr>
                                          <m:t>+</m:t>
                                        </m:r>
                                        <m:sSup>
                                          <m:sSupPr>
                                            <m:ctrlPr>
                                              <a:rPr lang="en-US" altLang="ko-KR" sz="2400" i="1">
                                                <a:latin typeface="Cambria Math" panose="02040503050406030204" pitchFamily="18" charset="0"/>
                                                <a:ea typeface="Cambria Math"/>
                                              </a:rPr>
                                            </m:ctrlPr>
                                          </m:sSupPr>
                                          <m:e>
                                            <m:r>
                                              <a:rPr lang="en-US" altLang="ko-KR" sz="2400" i="1">
                                                <a:latin typeface="Cambria Math"/>
                                                <a:ea typeface="Cambria Math"/>
                                              </a:rPr>
                                              <m:t>𝛽</m:t>
                                            </m:r>
                                          </m:e>
                                          <m:sup>
                                            <m:r>
                                              <a:rPr lang="en-US" altLang="ko-KR" sz="2400" i="1">
                                                <a:latin typeface="Cambria Math"/>
                                                <a:ea typeface="Cambria Math"/>
                                              </a:rPr>
                                              <m:t>𝑇</m:t>
                                            </m:r>
                                          </m:sup>
                                        </m:sSup>
                                        <m:d>
                                          <m:dPr>
                                            <m:ctrlPr>
                                              <a:rPr lang="en-US" altLang="ko-KR" sz="2400" i="1">
                                                <a:latin typeface="Cambria Math" panose="02040503050406030204" pitchFamily="18" charset="0"/>
                                                <a:ea typeface="Cambria Math"/>
                                              </a:rPr>
                                            </m:ctrlPr>
                                          </m:dPr>
                                          <m:e>
                                            <m:sSup>
                                              <m:sSupPr>
                                                <m:ctrlPr>
                                                  <a:rPr lang="en-US" altLang="ko-KR" sz="2400" i="1">
                                                    <a:latin typeface="Cambria Math" panose="02040503050406030204" pitchFamily="18" charset="0"/>
                                                    <a:ea typeface="Cambria Math"/>
                                                  </a:rPr>
                                                </m:ctrlPr>
                                              </m:sSupPr>
                                              <m:e>
                                                <m:r>
                                                  <a:rPr lang="en-US" altLang="ko-KR" sz="2400" i="1">
                                                    <a:latin typeface="Cambria Math"/>
                                                    <a:ea typeface="Cambria Math"/>
                                                  </a:rPr>
                                                  <m:t>𝑥</m:t>
                                                </m:r>
                                              </m:e>
                                              <m:sup>
                                                <m:r>
                                                  <a:rPr lang="en-US" altLang="ko-KR" sz="2400" i="1">
                                                    <a:latin typeface="Cambria Math"/>
                                                    <a:ea typeface="Cambria Math"/>
                                                  </a:rPr>
                                                  <m:t>𝑖</m:t>
                                                </m:r>
                                              </m:sup>
                                            </m:sSup>
                                            <m:r>
                                              <a:rPr lang="en-US" altLang="ko-KR" sz="2400" i="1">
                                                <a:latin typeface="Cambria Math"/>
                                                <a:ea typeface="Cambria Math"/>
                                              </a:rPr>
                                              <m:t>−</m:t>
                                            </m:r>
                                            <m:sSup>
                                              <m:sSupPr>
                                                <m:ctrlPr>
                                                  <a:rPr lang="en-US" altLang="ko-KR" sz="2400" i="1">
                                                    <a:latin typeface="Cambria Math" panose="02040503050406030204" pitchFamily="18" charset="0"/>
                                                    <a:ea typeface="Cambria Math"/>
                                                  </a:rPr>
                                                </m:ctrlPr>
                                              </m:sSupPr>
                                              <m:e>
                                                <m:r>
                                                  <a:rPr lang="en-US" altLang="ko-KR" sz="2400" i="1">
                                                    <a:latin typeface="Cambria Math"/>
                                                    <a:ea typeface="Cambria Math"/>
                                                  </a:rPr>
                                                  <m:t>𝑥</m:t>
                                                </m:r>
                                              </m:e>
                                              <m:sup>
                                                <m:r>
                                                  <a:rPr lang="en-US" altLang="ko-KR" sz="2400" i="1">
                                                    <a:latin typeface="Cambria Math"/>
                                                    <a:ea typeface="Cambria Math"/>
                                                  </a:rPr>
                                                  <m:t>𝑐</m:t>
                                                </m:r>
                                              </m:sup>
                                            </m:sSup>
                                          </m:e>
                                        </m:d>
                                      </m:e>
                                    </m:d>
                                  </m:e>
                                </m:d>
                              </m:e>
                              <m:sup>
                                <m:r>
                                  <a:rPr lang="en-US" altLang="ko-KR" sz="2400" i="1">
                                    <a:latin typeface="Cambria Math"/>
                                  </a:rPr>
                                  <m:t>2</m:t>
                                </m:r>
                              </m:sup>
                            </m:sSup>
                          </m:e>
                        </m:nary>
                        <m:r>
                          <a:rPr lang="en-US" altLang="ko-KR" sz="2400" i="1">
                            <a:latin typeface="Cambria Math"/>
                            <a:ea typeface="Cambria Math"/>
                          </a:rPr>
                          <m:t>𝐾</m:t>
                        </m:r>
                        <m:r>
                          <a:rPr lang="en-US" altLang="ko-KR" sz="2400" i="1">
                            <a:latin typeface="Cambria Math"/>
                            <a:ea typeface="Cambria Math"/>
                          </a:rPr>
                          <m:t>(</m:t>
                        </m:r>
                        <m:f>
                          <m:fPr>
                            <m:ctrlPr>
                              <a:rPr lang="en-US" altLang="ko-KR" sz="2400" i="1">
                                <a:latin typeface="Cambria Math" panose="02040503050406030204" pitchFamily="18" charset="0"/>
                                <a:ea typeface="Cambria Math"/>
                              </a:rPr>
                            </m:ctrlPr>
                          </m:fPr>
                          <m:num>
                            <m:r>
                              <a:rPr lang="en-US" altLang="ko-KR" sz="2400" i="1">
                                <a:latin typeface="Cambria Math"/>
                                <a:ea typeface="Cambria Math"/>
                              </a:rPr>
                              <m:t>𝑑𝑖𝑠𝑡</m:t>
                            </m:r>
                            <m:d>
                              <m:dPr>
                                <m:ctrlPr>
                                  <a:rPr lang="en-US" altLang="ko-KR" sz="2400" i="1">
                                    <a:latin typeface="Cambria Math" panose="02040503050406030204" pitchFamily="18" charset="0"/>
                                    <a:ea typeface="Cambria Math"/>
                                  </a:rPr>
                                </m:ctrlPr>
                              </m:dPr>
                              <m:e>
                                <m:sSup>
                                  <m:sSupPr>
                                    <m:ctrlPr>
                                      <a:rPr lang="en-US" altLang="ko-KR" sz="2400" i="1">
                                        <a:latin typeface="Cambria Math" panose="02040503050406030204" pitchFamily="18" charset="0"/>
                                        <a:ea typeface="Cambria Math"/>
                                      </a:rPr>
                                    </m:ctrlPr>
                                  </m:sSupPr>
                                  <m:e>
                                    <m:r>
                                      <a:rPr lang="en-US" altLang="ko-KR" sz="2400" i="1">
                                        <a:latin typeface="Cambria Math"/>
                                        <a:ea typeface="Cambria Math"/>
                                      </a:rPr>
                                      <m:t>𝑥</m:t>
                                    </m:r>
                                  </m:e>
                                  <m:sup>
                                    <m:r>
                                      <a:rPr lang="en-US" altLang="ko-KR" sz="2400" i="1">
                                        <a:latin typeface="Cambria Math"/>
                                        <a:ea typeface="Cambria Math"/>
                                      </a:rPr>
                                      <m:t>𝑖</m:t>
                                    </m:r>
                                  </m:sup>
                                </m:sSup>
                                <m:r>
                                  <a:rPr lang="en-US" altLang="ko-KR" sz="2400" i="1">
                                    <a:latin typeface="Cambria Math"/>
                                    <a:ea typeface="Cambria Math"/>
                                  </a:rPr>
                                  <m:t>,</m:t>
                                </m:r>
                                <m:sSup>
                                  <m:sSupPr>
                                    <m:ctrlPr>
                                      <a:rPr lang="en-US" altLang="ko-KR" sz="2400" i="1">
                                        <a:latin typeface="Cambria Math" panose="02040503050406030204" pitchFamily="18" charset="0"/>
                                        <a:ea typeface="Cambria Math"/>
                                      </a:rPr>
                                    </m:ctrlPr>
                                  </m:sSupPr>
                                  <m:e>
                                    <m:r>
                                      <a:rPr lang="en-US" altLang="ko-KR" sz="2400" i="1">
                                        <a:latin typeface="Cambria Math"/>
                                        <a:ea typeface="Cambria Math"/>
                                      </a:rPr>
                                      <m:t>𝑥</m:t>
                                    </m:r>
                                  </m:e>
                                  <m:sup>
                                    <m:r>
                                      <a:rPr lang="en-US" altLang="ko-KR" sz="2400" i="1">
                                        <a:latin typeface="Cambria Math"/>
                                        <a:ea typeface="Cambria Math"/>
                                      </a:rPr>
                                      <m:t>𝑐</m:t>
                                    </m:r>
                                  </m:sup>
                                </m:sSup>
                              </m:e>
                            </m:d>
                          </m:num>
                          <m:den>
                            <m:r>
                              <a:rPr lang="en-US" altLang="ko-KR" sz="2400" b="1" i="1">
                                <a:solidFill>
                                  <a:srgbClr val="FFC000"/>
                                </a:solidFill>
                                <a:latin typeface="Cambria Math"/>
                                <a:ea typeface="Cambria Math"/>
                              </a:rPr>
                              <m:t>𝒉</m:t>
                            </m:r>
                            <m:sSub>
                              <m:sSubPr>
                                <m:ctrlPr>
                                  <a:rPr lang="en-US" altLang="ko-KR" sz="2400" b="1" i="1">
                                    <a:solidFill>
                                      <a:srgbClr val="FFC000"/>
                                    </a:solidFill>
                                    <a:latin typeface="Cambria Math" panose="02040503050406030204" pitchFamily="18" charset="0"/>
                                    <a:ea typeface="Cambria Math"/>
                                  </a:rPr>
                                </m:ctrlPr>
                              </m:sSubPr>
                              <m:e>
                                <m:r>
                                  <a:rPr lang="en-US" altLang="ko-KR" sz="2400" b="1" i="1">
                                    <a:solidFill>
                                      <a:srgbClr val="FFC000"/>
                                    </a:solidFill>
                                    <a:latin typeface="Cambria Math" panose="02040503050406030204" pitchFamily="18" charset="0"/>
                                    <a:ea typeface="Cambria Math"/>
                                  </a:rPr>
                                  <m:t>𝒃</m:t>
                                </m:r>
                              </m:e>
                              <m:sub>
                                <m:r>
                                  <a:rPr lang="en-US" altLang="ko-KR" sz="2400" b="1" i="1">
                                    <a:solidFill>
                                      <a:srgbClr val="FFC000"/>
                                    </a:solidFill>
                                    <a:latin typeface="Cambria Math" panose="02040503050406030204" pitchFamily="18" charset="0"/>
                                    <a:ea typeface="Cambria Math"/>
                                  </a:rPr>
                                  <m:t>𝒋</m:t>
                                </m:r>
                              </m:sub>
                            </m:sSub>
                          </m:den>
                        </m:f>
                        <m:r>
                          <a:rPr lang="en-US" altLang="ko-KR" sz="2400" i="1">
                            <a:latin typeface="Cambria Math"/>
                            <a:ea typeface="Cambria Math"/>
                          </a:rPr>
                          <m:t>)</m:t>
                        </m:r>
                      </m:e>
                    </m:func>
                  </m:oMath>
                </a14:m>
                <a:endParaRPr lang="en-US" sz="2000" dirty="0" smtClean="0"/>
              </a:p>
              <a:p>
                <a:pPr lvl="1"/>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111" t="-1078"/>
                </a:stretch>
              </a:blipFill>
            </p:spPr>
            <p:txBody>
              <a:bodyPr/>
              <a:lstStyle/>
              <a:p>
                <a:r>
                  <a:rPr lang="en-US">
                    <a:noFill/>
                  </a:rPr>
                  <a:t> </a:t>
                </a:r>
              </a:p>
            </p:txBody>
          </p:sp>
        </mc:Fallback>
      </mc:AlternateContent>
      <p:sp>
        <p:nvSpPr>
          <p:cNvPr id="4" name="Rectangle 3"/>
          <p:cNvSpPr/>
          <p:nvPr/>
        </p:nvSpPr>
        <p:spPr>
          <a:xfrm>
            <a:off x="1907704" y="3212976"/>
            <a:ext cx="4752528" cy="7200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V="1">
            <a:off x="2267744" y="4437112"/>
            <a:ext cx="0" cy="18722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267744" y="6309320"/>
            <a:ext cx="403244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Rectangle 12"/>
              <p:cNvSpPr/>
              <p:nvPr/>
            </p:nvSpPr>
            <p:spPr>
              <a:xfrm>
                <a:off x="1867402" y="4252445"/>
                <a:ext cx="40023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1867402" y="4252445"/>
                <a:ext cx="400238" cy="369332"/>
              </a:xfrm>
              <a:prstGeom prst="rect">
                <a:avLst/>
              </a:prstGeom>
              <a:blipFill rotWithShape="0">
                <a:blip r:embed="rId4"/>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6237227" y="6237312"/>
                <a:ext cx="40023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en-US" dirty="0"/>
              </a:p>
            </p:txBody>
          </p:sp>
        </mc:Choice>
        <mc:Fallback xmlns="">
          <p:sp>
            <p:nvSpPr>
              <p:cNvPr id="14" name="Rectangle 13"/>
              <p:cNvSpPr>
                <a:spLocks noRot="1" noChangeAspect="1" noMove="1" noResize="1" noEditPoints="1" noAdjustHandles="1" noChangeArrowheads="1" noChangeShapeType="1" noTextEdit="1"/>
              </p:cNvSpPr>
              <p:nvPr/>
            </p:nvSpPr>
            <p:spPr>
              <a:xfrm>
                <a:off x="6237227" y="6237312"/>
                <a:ext cx="400238" cy="369332"/>
              </a:xfrm>
              <a:prstGeom prst="rect">
                <a:avLst/>
              </a:prstGeom>
              <a:blipFill rotWithShape="0">
                <a:blip r:embed="rId5"/>
                <a:stretch>
                  <a:fillRect/>
                </a:stretch>
              </a:blipFill>
            </p:spPr>
            <p:txBody>
              <a:bodyPr/>
              <a:lstStyle/>
              <a:p>
                <a:r>
                  <a:rPr lang="en-US">
                    <a:noFill/>
                  </a:rPr>
                  <a:t> </a:t>
                </a:r>
              </a:p>
            </p:txBody>
          </p:sp>
        </mc:Fallback>
      </mc:AlternateContent>
      <p:sp>
        <p:nvSpPr>
          <p:cNvPr id="15" name="Flowchart: Connector 14"/>
          <p:cNvSpPr/>
          <p:nvPr/>
        </p:nvSpPr>
        <p:spPr>
          <a:xfrm>
            <a:off x="2672865" y="5229200"/>
            <a:ext cx="144016" cy="144016"/>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p:cNvSpPr/>
          <p:nvPr/>
        </p:nvSpPr>
        <p:spPr>
          <a:xfrm>
            <a:off x="2932983" y="5373216"/>
            <a:ext cx="144016" cy="144016"/>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p:cNvSpPr/>
          <p:nvPr/>
        </p:nvSpPr>
        <p:spPr>
          <a:xfrm>
            <a:off x="3202916" y="5301208"/>
            <a:ext cx="144016" cy="144016"/>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p:cNvSpPr/>
          <p:nvPr/>
        </p:nvSpPr>
        <p:spPr>
          <a:xfrm>
            <a:off x="3359868" y="5085184"/>
            <a:ext cx="144016" cy="144016"/>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p:cNvSpPr/>
          <p:nvPr/>
        </p:nvSpPr>
        <p:spPr>
          <a:xfrm>
            <a:off x="3851415" y="4965104"/>
            <a:ext cx="144016" cy="144016"/>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p:cNvSpPr/>
          <p:nvPr/>
        </p:nvSpPr>
        <p:spPr>
          <a:xfrm>
            <a:off x="5333256" y="4653136"/>
            <a:ext cx="144016" cy="144016"/>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p:cNvSpPr/>
          <p:nvPr/>
        </p:nvSpPr>
        <p:spPr>
          <a:xfrm>
            <a:off x="5015546" y="4797152"/>
            <a:ext cx="144016" cy="144016"/>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p:cNvSpPr/>
          <p:nvPr/>
        </p:nvSpPr>
        <p:spPr>
          <a:xfrm>
            <a:off x="4716016" y="4653136"/>
            <a:ext cx="144016" cy="144016"/>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p:cNvSpPr/>
          <p:nvPr/>
        </p:nvSpPr>
        <p:spPr>
          <a:xfrm>
            <a:off x="4365846" y="4923036"/>
            <a:ext cx="144016" cy="144016"/>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a:off x="3779912" y="5139060"/>
            <a:ext cx="1864" cy="1169665"/>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Rectangle 25"/>
              <p:cNvSpPr/>
              <p:nvPr/>
            </p:nvSpPr>
            <p:spPr>
              <a:xfrm>
                <a:off x="3563888" y="6272855"/>
                <a:ext cx="50231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ko-KR" i="1">
                              <a:latin typeface="Cambria Math" panose="02040503050406030204" pitchFamily="18" charset="0"/>
                              <a:ea typeface="Cambria Math"/>
                            </a:rPr>
                          </m:ctrlPr>
                        </m:sSupPr>
                        <m:e>
                          <m:r>
                            <a:rPr lang="en-US" altLang="ko-KR" i="1">
                              <a:latin typeface="Cambria Math"/>
                              <a:ea typeface="Cambria Math"/>
                            </a:rPr>
                            <m:t>𝑥</m:t>
                          </m:r>
                        </m:e>
                        <m:sup>
                          <m:r>
                            <a:rPr lang="en-US" altLang="ko-KR" i="1">
                              <a:latin typeface="Cambria Math"/>
                              <a:ea typeface="Cambria Math"/>
                            </a:rPr>
                            <m:t>𝑐</m:t>
                          </m:r>
                        </m:sup>
                      </m:sSup>
                    </m:oMath>
                  </m:oMathPara>
                </a14:m>
                <a:endParaRPr lang="en-US" dirty="0"/>
              </a:p>
            </p:txBody>
          </p:sp>
        </mc:Choice>
        <mc:Fallback xmlns="">
          <p:sp>
            <p:nvSpPr>
              <p:cNvPr id="26" name="Rectangle 25"/>
              <p:cNvSpPr>
                <a:spLocks noRot="1" noChangeAspect="1" noMove="1" noResize="1" noEditPoints="1" noAdjustHandles="1" noChangeArrowheads="1" noChangeShapeType="1" noTextEdit="1"/>
              </p:cNvSpPr>
              <p:nvPr/>
            </p:nvSpPr>
            <p:spPr>
              <a:xfrm>
                <a:off x="3563888" y="6272855"/>
                <a:ext cx="502317" cy="369332"/>
              </a:xfrm>
              <a:prstGeom prst="rect">
                <a:avLst/>
              </a:prstGeom>
              <a:blipFill rotWithShape="0">
                <a:blip r:embed="rId6"/>
                <a:stretch>
                  <a:fillRect/>
                </a:stretch>
              </a:blipFill>
            </p:spPr>
            <p:txBody>
              <a:bodyPr/>
              <a:lstStyle/>
              <a:p>
                <a:r>
                  <a:rPr lang="en-US">
                    <a:noFill/>
                  </a:rPr>
                  <a:t> </a:t>
                </a:r>
              </a:p>
            </p:txBody>
          </p:sp>
        </mc:Fallback>
      </mc:AlternateContent>
      <p:cxnSp>
        <p:nvCxnSpPr>
          <p:cNvPr id="28" name="Straight Connector 27"/>
          <p:cNvCxnSpPr/>
          <p:nvPr/>
        </p:nvCxnSpPr>
        <p:spPr>
          <a:xfrm flipV="1">
            <a:off x="2555776" y="4557928"/>
            <a:ext cx="3061736" cy="883373"/>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a:blip r:embed="rId7"/>
          <a:stretch>
            <a:fillRect/>
          </a:stretch>
        </p:blipFill>
        <p:spPr>
          <a:xfrm>
            <a:off x="7031054" y="4345414"/>
            <a:ext cx="1915665" cy="1891898"/>
          </a:xfrm>
          <a:prstGeom prst="rect">
            <a:avLst/>
          </a:prstGeom>
        </p:spPr>
      </p:pic>
      <p:grpSp>
        <p:nvGrpSpPr>
          <p:cNvPr id="47" name="Group 46"/>
          <p:cNvGrpSpPr/>
          <p:nvPr/>
        </p:nvGrpSpPr>
        <p:grpSpPr>
          <a:xfrm>
            <a:off x="7147913" y="3212976"/>
            <a:ext cx="876759" cy="864098"/>
            <a:chOff x="7147913" y="3212976"/>
            <a:chExt cx="876759" cy="864098"/>
          </a:xfrm>
        </p:grpSpPr>
        <p:cxnSp>
          <p:nvCxnSpPr>
            <p:cNvPr id="38" name="Straight Connector 37"/>
            <p:cNvCxnSpPr/>
            <p:nvPr/>
          </p:nvCxnSpPr>
          <p:spPr>
            <a:xfrm>
              <a:off x="7147913" y="3212976"/>
              <a:ext cx="876759" cy="82513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7164288" y="3212976"/>
              <a:ext cx="824598" cy="864098"/>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49" name="Rectangle 48"/>
          <p:cNvSpPr/>
          <p:nvPr/>
        </p:nvSpPr>
        <p:spPr>
          <a:xfrm>
            <a:off x="8172400" y="4965104"/>
            <a:ext cx="648072" cy="6241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mc:AlternateContent xmlns:mc="http://schemas.openxmlformats.org/markup-compatibility/2006" xmlns:a14="http://schemas.microsoft.com/office/drawing/2010/main">
        <mc:Choice Requires="a14">
          <p:sp>
            <p:nvSpPr>
              <p:cNvPr id="50" name="Rectangle 49"/>
              <p:cNvSpPr/>
              <p:nvPr/>
            </p:nvSpPr>
            <p:spPr>
              <a:xfrm>
                <a:off x="8390163" y="5147900"/>
                <a:ext cx="50231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ko-KR" i="1">
                              <a:solidFill>
                                <a:srgbClr val="FF0000"/>
                              </a:solidFill>
                              <a:latin typeface="Cambria Math" panose="02040503050406030204" pitchFamily="18" charset="0"/>
                              <a:ea typeface="Cambria Math"/>
                            </a:rPr>
                          </m:ctrlPr>
                        </m:sSupPr>
                        <m:e>
                          <m:r>
                            <a:rPr lang="en-US" altLang="ko-KR" i="1">
                              <a:solidFill>
                                <a:srgbClr val="FF0000"/>
                              </a:solidFill>
                              <a:latin typeface="Cambria Math"/>
                              <a:ea typeface="Cambria Math"/>
                            </a:rPr>
                            <m:t>𝑥</m:t>
                          </m:r>
                        </m:e>
                        <m:sup>
                          <m:r>
                            <a:rPr lang="en-US" altLang="ko-KR" i="1">
                              <a:solidFill>
                                <a:srgbClr val="FF0000"/>
                              </a:solidFill>
                              <a:latin typeface="Cambria Math"/>
                              <a:ea typeface="Cambria Math"/>
                            </a:rPr>
                            <m:t>𝑐</m:t>
                          </m:r>
                        </m:sup>
                      </m:sSup>
                    </m:oMath>
                  </m:oMathPara>
                </a14:m>
                <a:endParaRPr lang="en-US" dirty="0"/>
              </a:p>
            </p:txBody>
          </p:sp>
        </mc:Choice>
        <mc:Fallback xmlns="">
          <p:sp>
            <p:nvSpPr>
              <p:cNvPr id="50" name="Rectangle 49"/>
              <p:cNvSpPr>
                <a:spLocks noRot="1" noChangeAspect="1" noMove="1" noResize="1" noEditPoints="1" noAdjustHandles="1" noChangeArrowheads="1" noChangeShapeType="1" noTextEdit="1"/>
              </p:cNvSpPr>
              <p:nvPr/>
            </p:nvSpPr>
            <p:spPr>
              <a:xfrm>
                <a:off x="8390163" y="5147900"/>
                <a:ext cx="502317" cy="369332"/>
              </a:xfrm>
              <a:prstGeom prst="rect">
                <a:avLst/>
              </a:prstGeom>
              <a:blipFill rotWithShape="0">
                <a:blip r:embed="rId8"/>
                <a:stretch>
                  <a:fillRect/>
                </a:stretch>
              </a:blipFill>
            </p:spPr>
            <p:txBody>
              <a:bodyPr/>
              <a:lstStyle/>
              <a:p>
                <a:r>
                  <a:rPr lang="en-US">
                    <a:noFill/>
                  </a:rPr>
                  <a:t> </a:t>
                </a:r>
              </a:p>
            </p:txBody>
          </p:sp>
        </mc:Fallback>
      </mc:AlternateContent>
      <p:sp>
        <p:nvSpPr>
          <p:cNvPr id="52" name="Flowchart: Connector 51"/>
          <p:cNvSpPr/>
          <p:nvPr/>
        </p:nvSpPr>
        <p:spPr>
          <a:xfrm>
            <a:off x="8401069" y="5188550"/>
            <a:ext cx="144016" cy="144016"/>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9" name="Rectangle 28"/>
              <p:cNvSpPr/>
              <p:nvPr/>
            </p:nvSpPr>
            <p:spPr>
              <a:xfrm>
                <a:off x="5110973" y="5024276"/>
                <a:ext cx="936538" cy="655244"/>
              </a:xfrm>
              <a:prstGeom prst="rect">
                <a:avLst/>
              </a:prstGeom>
            </p:spPr>
            <p:txBody>
              <a:bodyPr wrap="none">
                <a:spAutoFit/>
              </a:bodyPr>
              <a:lstStyle/>
              <a:p>
                <a14:m>
                  <m:oMath xmlns:m="http://schemas.openxmlformats.org/officeDocument/2006/math">
                    <m:sSup>
                      <m:sSupPr>
                        <m:ctrlPr>
                          <a:rPr lang="en-US" altLang="ko-KR" i="1" smtClean="0">
                            <a:latin typeface="Cambria Math" panose="02040503050406030204" pitchFamily="18" charset="0"/>
                            <a:ea typeface="Cambria Math"/>
                          </a:rPr>
                        </m:ctrlPr>
                      </m:sSupPr>
                      <m:e>
                        <m:r>
                          <a:rPr lang="en-US" altLang="ko-KR" b="0" i="1" smtClean="0">
                            <a:latin typeface="Cambria Math" panose="02040503050406030204" pitchFamily="18" charset="0"/>
                            <a:ea typeface="Cambria Math"/>
                          </a:rPr>
                          <m:t>(</m:t>
                        </m:r>
                        <m:r>
                          <a:rPr lang="en-US" altLang="ko-KR" i="1">
                            <a:latin typeface="Cambria Math"/>
                            <a:ea typeface="Cambria Math"/>
                          </a:rPr>
                          <m:t>𝑥</m:t>
                        </m:r>
                      </m:e>
                      <m:sup>
                        <m:r>
                          <a:rPr lang="en-US" altLang="ko-KR" b="0" i="1" smtClean="0">
                            <a:latin typeface="Cambria Math" panose="02040503050406030204" pitchFamily="18" charset="0"/>
                            <a:ea typeface="Cambria Math"/>
                          </a:rPr>
                          <m:t>𝑖</m:t>
                        </m:r>
                      </m:sup>
                    </m:sSup>
                  </m:oMath>
                </a14:m>
                <a:r>
                  <a:rPr lang="en-US" dirty="0" smtClean="0"/>
                  <a:t>,</a:t>
                </a:r>
                <a:r>
                  <a:rPr lang="en-US" altLang="ko-KR" dirty="0">
                    <a:ea typeface="Cambria Math"/>
                  </a:rPr>
                  <a:t> </a:t>
                </a:r>
                <a14:m>
                  <m:oMath xmlns:m="http://schemas.openxmlformats.org/officeDocument/2006/math">
                    <m:sSup>
                      <m:sSupPr>
                        <m:ctrlPr>
                          <a:rPr lang="en-US" altLang="ko-KR" i="1" smtClean="0">
                            <a:latin typeface="Cambria Math" panose="02040503050406030204" pitchFamily="18" charset="0"/>
                            <a:ea typeface="Cambria Math"/>
                          </a:rPr>
                        </m:ctrlPr>
                      </m:sSupPr>
                      <m:e>
                        <m:r>
                          <a:rPr lang="en-US" altLang="ko-KR" b="0" i="1" smtClean="0">
                            <a:latin typeface="Cambria Math" panose="02040503050406030204" pitchFamily="18" charset="0"/>
                            <a:ea typeface="Cambria Math"/>
                          </a:rPr>
                          <m:t>𝑦</m:t>
                        </m:r>
                      </m:e>
                      <m:sup>
                        <m:r>
                          <a:rPr lang="en-US" altLang="ko-KR" b="0" i="1" smtClean="0">
                            <a:latin typeface="Cambria Math" panose="02040503050406030204" pitchFamily="18" charset="0"/>
                            <a:ea typeface="Cambria Math"/>
                          </a:rPr>
                          <m:t>𝑖</m:t>
                        </m:r>
                      </m:sup>
                    </m:sSup>
                    <m:r>
                      <a:rPr lang="en-US" altLang="ko-KR" b="0" i="0" smtClean="0">
                        <a:latin typeface="Cambria Math" panose="02040503050406030204" pitchFamily="18" charset="0"/>
                        <a:ea typeface="Cambria Math"/>
                      </a:rPr>
                      <m:t>)</m:t>
                    </m:r>
                  </m:oMath>
                </a14:m>
                <a:endParaRPr lang="en-US" altLang="ko-KR" dirty="0"/>
              </a:p>
              <a:p>
                <a:pPr/>
                <a:endParaRPr lang="en-US" dirty="0"/>
              </a:p>
            </p:txBody>
          </p:sp>
        </mc:Choice>
        <mc:Fallback>
          <p:sp>
            <p:nvSpPr>
              <p:cNvPr id="29" name="Rectangle 28"/>
              <p:cNvSpPr>
                <a:spLocks noRot="1" noChangeAspect="1" noMove="1" noResize="1" noEditPoints="1" noAdjustHandles="1" noChangeArrowheads="1" noChangeShapeType="1" noTextEdit="1"/>
              </p:cNvSpPr>
              <p:nvPr/>
            </p:nvSpPr>
            <p:spPr>
              <a:xfrm>
                <a:off x="5110973" y="5024276"/>
                <a:ext cx="936538" cy="655244"/>
              </a:xfrm>
              <a:prstGeom prst="rect">
                <a:avLst/>
              </a:prstGeom>
              <a:blipFill rotWithShape="0">
                <a:blip r:embed="rId9"/>
                <a:stretch>
                  <a:fillRect l="-1948" t="-3704" r="-1948"/>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2553916860"/>
      </p:ext>
    </p:extLst>
  </p:cSld>
  <p:clrMapOvr>
    <a:masterClrMapping/>
  </p:clrMapOvr>
  <mc:AlternateContent xmlns:mc="http://schemas.openxmlformats.org/markup-compatibility/2006">
    <mc:Choice xmlns:p14="http://schemas.microsoft.com/office/powerpoint/2010/main" Requires="p14">
      <p:transition spd="slow" p14:dur="2000" advTm="39547"/>
    </mc:Choice>
    <mc:Fallback>
      <p:transition spd="slow" advTm="39547"/>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Contributions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457200" indent="-457200">
                  <a:buFont typeface="+mj-lt"/>
                  <a:buAutoNum type="arabicPeriod"/>
                </a:pPr>
                <a:r>
                  <a:rPr lang="en-US" sz="2400" dirty="0" smtClean="0"/>
                  <a:t>Apply </a:t>
                </a:r>
                <a:r>
                  <a:rPr lang="en-US" sz="2400" dirty="0" smtClean="0">
                    <a:solidFill>
                      <a:srgbClr val="FFC000"/>
                    </a:solidFill>
                  </a:rPr>
                  <a:t>a weighted local regression</a:t>
                </a:r>
                <a:r>
                  <a:rPr lang="en-US" sz="2400" dirty="0" smtClean="0"/>
                  <a:t> in a high dimensional feature space</a:t>
                </a:r>
              </a:p>
              <a:p>
                <a:pPr marL="457200" indent="-457200">
                  <a:buFont typeface="+mj-lt"/>
                  <a:buAutoNum type="arabicPeriod"/>
                </a:pPr>
                <a:endParaRPr lang="en-US" sz="2400" dirty="0" smtClean="0"/>
              </a:p>
              <a:p>
                <a:pPr marL="342900" lvl="1" indent="-342900">
                  <a:buFont typeface="Arial" pitchFamily="34" charset="0"/>
                  <a:buChar char="•"/>
                </a:pPr>
                <a:r>
                  <a:rPr lang="en-US" sz="2000" dirty="0" smtClean="0"/>
                  <a:t>Our formulation based on local regression </a:t>
                </a:r>
                <a:r>
                  <a:rPr lang="en-US" sz="1800" dirty="0"/>
                  <a:t>[Cleveland </a:t>
                </a:r>
                <a:r>
                  <a:rPr lang="en-US" sz="1800" dirty="0" smtClean="0"/>
                  <a:t>1979] </a:t>
                </a:r>
                <a14:m>
                  <m:oMath xmlns:m="http://schemas.openxmlformats.org/officeDocument/2006/math">
                    <m:func>
                      <m:funcPr>
                        <m:ctrlPr>
                          <a:rPr lang="en-US" altLang="ko-KR" sz="2400" i="1">
                            <a:latin typeface="Cambria Math" panose="02040503050406030204" pitchFamily="18" charset="0"/>
                          </a:rPr>
                        </m:ctrlPr>
                      </m:funcPr>
                      <m:fName>
                        <m:d>
                          <m:dPr>
                            <m:begChr m:val="["/>
                            <m:endChr m:val="]"/>
                            <m:ctrlPr>
                              <a:rPr lang="en-US" altLang="ko-KR" sz="2400" i="1">
                                <a:latin typeface="Cambria Math" panose="02040503050406030204" pitchFamily="18" charset="0"/>
                              </a:rPr>
                            </m:ctrlPr>
                          </m:dPr>
                          <m:e>
                            <m:acc>
                              <m:accPr>
                                <m:chr m:val="̂"/>
                                <m:ctrlPr>
                                  <a:rPr lang="en-US" altLang="ko-KR" sz="2400" i="1">
                                    <a:latin typeface="Cambria Math" panose="02040503050406030204" pitchFamily="18" charset="0"/>
                                  </a:rPr>
                                </m:ctrlPr>
                              </m:accPr>
                              <m:e>
                                <m:r>
                                  <a:rPr lang="en-US" altLang="ko-KR" sz="2400" i="1">
                                    <a:latin typeface="Cambria Math" panose="02040503050406030204" pitchFamily="18" charset="0"/>
                                  </a:rPr>
                                  <m:t>𝑎</m:t>
                                </m:r>
                              </m:e>
                            </m:acc>
                            <m:r>
                              <a:rPr lang="en-US" altLang="ko-KR" sz="2400" i="1">
                                <a:latin typeface="Cambria Math" panose="02040503050406030204" pitchFamily="18" charset="0"/>
                              </a:rPr>
                              <m:t>,</m:t>
                            </m:r>
                            <m:acc>
                              <m:accPr>
                                <m:chr m:val="̂"/>
                                <m:ctrlPr>
                                  <a:rPr lang="en-US" altLang="ko-KR" sz="2400" i="1">
                                    <a:latin typeface="Cambria Math" panose="02040503050406030204" pitchFamily="18" charset="0"/>
                                  </a:rPr>
                                </m:ctrlPr>
                              </m:accPr>
                              <m:e>
                                <m:r>
                                  <a:rPr lang="en-US" altLang="ko-KR" sz="2400" i="1">
                                    <a:latin typeface="Cambria Math" panose="02040503050406030204" pitchFamily="18" charset="0"/>
                                  </a:rPr>
                                  <m:t>𝑏</m:t>
                                </m:r>
                              </m:e>
                            </m:acc>
                          </m:e>
                        </m:d>
                        <m:r>
                          <a:rPr lang="en-US" altLang="ko-KR" sz="2400" i="1">
                            <a:latin typeface="Cambria Math" panose="02040503050406030204" pitchFamily="18" charset="0"/>
                          </a:rPr>
                          <m:t>=</m:t>
                        </m:r>
                        <m:limLow>
                          <m:limLowPr>
                            <m:ctrlPr>
                              <a:rPr lang="en-US" altLang="ko-KR" sz="2400" i="1">
                                <a:latin typeface="Cambria Math" panose="02040503050406030204" pitchFamily="18" charset="0"/>
                              </a:rPr>
                            </m:ctrlPr>
                          </m:limLowPr>
                          <m:e>
                            <m:r>
                              <a:rPr lang="en-US" altLang="ko-KR" sz="2400" i="1">
                                <a:latin typeface="Cambria Math"/>
                              </a:rPr>
                              <m:t>𝑚𝑖𝑛</m:t>
                            </m:r>
                          </m:e>
                          <m:lim>
                            <m:r>
                              <a:rPr lang="en-US" altLang="ko-KR" sz="2400" i="1">
                                <a:latin typeface="Cambria Math"/>
                                <a:ea typeface="Cambria Math"/>
                              </a:rPr>
                              <m:t>𝛼</m:t>
                            </m:r>
                            <m:r>
                              <a:rPr lang="en-US" altLang="ko-KR" sz="2400" i="1">
                                <a:latin typeface="Cambria Math"/>
                                <a:ea typeface="Cambria Math"/>
                              </a:rPr>
                              <m:t>,</m:t>
                            </m:r>
                            <m:r>
                              <a:rPr lang="en-US" altLang="ko-KR" sz="2400" i="1">
                                <a:latin typeface="Cambria Math"/>
                                <a:ea typeface="Cambria Math"/>
                              </a:rPr>
                              <m:t>𝛽</m:t>
                            </m:r>
                          </m:lim>
                        </m:limLow>
                      </m:fName>
                      <m:e>
                        <m:nary>
                          <m:naryPr>
                            <m:chr m:val="∑"/>
                            <m:ctrlPr>
                              <a:rPr lang="en-US" altLang="ko-KR" sz="2400" i="1">
                                <a:latin typeface="Cambria Math" panose="02040503050406030204" pitchFamily="18" charset="0"/>
                              </a:rPr>
                            </m:ctrlPr>
                          </m:naryPr>
                          <m:sub>
                            <m:r>
                              <m:rPr>
                                <m:brk m:alnAt="23"/>
                              </m:rPr>
                              <a:rPr lang="en-US" altLang="ko-KR" sz="2400" i="1">
                                <a:latin typeface="Cambria Math"/>
                              </a:rPr>
                              <m:t>𝑖</m:t>
                            </m:r>
                            <m:r>
                              <a:rPr lang="en-US" altLang="ko-KR" sz="2400" i="1">
                                <a:latin typeface="Cambria Math"/>
                              </a:rPr>
                              <m:t>=1</m:t>
                            </m:r>
                          </m:sub>
                          <m:sup>
                            <m:r>
                              <a:rPr lang="en-US" altLang="ko-KR" sz="2400" i="1">
                                <a:latin typeface="Cambria Math"/>
                              </a:rPr>
                              <m:t>𝑛</m:t>
                            </m:r>
                          </m:sup>
                          <m:e>
                            <m:sSup>
                              <m:sSupPr>
                                <m:ctrlPr>
                                  <a:rPr lang="en-US" altLang="ko-KR" sz="2400" i="1">
                                    <a:latin typeface="Cambria Math" panose="02040503050406030204" pitchFamily="18" charset="0"/>
                                  </a:rPr>
                                </m:ctrlPr>
                              </m:sSupPr>
                              <m:e>
                                <m:d>
                                  <m:dPr>
                                    <m:begChr m:val="["/>
                                    <m:endChr m:val="]"/>
                                    <m:ctrlPr>
                                      <a:rPr lang="en-US" altLang="ko-KR" sz="2400" i="1">
                                        <a:latin typeface="Cambria Math" panose="02040503050406030204" pitchFamily="18" charset="0"/>
                                      </a:rPr>
                                    </m:ctrlPr>
                                  </m:dPr>
                                  <m:e>
                                    <m:sSup>
                                      <m:sSupPr>
                                        <m:ctrlPr>
                                          <a:rPr lang="en-US" altLang="ko-KR" sz="2400" i="1">
                                            <a:latin typeface="Cambria Math" panose="02040503050406030204" pitchFamily="18" charset="0"/>
                                          </a:rPr>
                                        </m:ctrlPr>
                                      </m:sSupPr>
                                      <m:e>
                                        <m:r>
                                          <a:rPr lang="en-US" altLang="ko-KR" sz="2400" i="1">
                                            <a:latin typeface="Cambria Math"/>
                                          </a:rPr>
                                          <m:t>𝑦</m:t>
                                        </m:r>
                                      </m:e>
                                      <m:sup>
                                        <m:r>
                                          <a:rPr lang="en-US" altLang="ko-KR" sz="2400" i="1">
                                            <a:latin typeface="Cambria Math"/>
                                          </a:rPr>
                                          <m:t>𝑖</m:t>
                                        </m:r>
                                      </m:sup>
                                    </m:sSup>
                                    <m:r>
                                      <a:rPr lang="en-US" altLang="ko-KR" sz="2400" i="1">
                                        <a:latin typeface="Cambria Math"/>
                                      </a:rPr>
                                      <m:t>−</m:t>
                                    </m:r>
                                    <m:d>
                                      <m:dPr>
                                        <m:ctrlPr>
                                          <a:rPr lang="en-US" altLang="ko-KR" sz="2400" i="1">
                                            <a:latin typeface="Cambria Math" panose="02040503050406030204" pitchFamily="18" charset="0"/>
                                          </a:rPr>
                                        </m:ctrlPr>
                                      </m:dPr>
                                      <m:e>
                                        <m:r>
                                          <a:rPr lang="en-US" altLang="ko-KR" sz="2400" i="1">
                                            <a:latin typeface="Cambria Math"/>
                                            <a:ea typeface="Cambria Math"/>
                                          </a:rPr>
                                          <m:t>𝛼</m:t>
                                        </m:r>
                                        <m:r>
                                          <a:rPr lang="en-US" altLang="ko-KR" sz="2400" i="1">
                                            <a:latin typeface="Cambria Math"/>
                                            <a:ea typeface="Cambria Math"/>
                                          </a:rPr>
                                          <m:t>+</m:t>
                                        </m:r>
                                        <m:sSup>
                                          <m:sSupPr>
                                            <m:ctrlPr>
                                              <a:rPr lang="en-US" altLang="ko-KR" sz="2400" i="1">
                                                <a:latin typeface="Cambria Math" panose="02040503050406030204" pitchFamily="18" charset="0"/>
                                                <a:ea typeface="Cambria Math"/>
                                              </a:rPr>
                                            </m:ctrlPr>
                                          </m:sSupPr>
                                          <m:e>
                                            <m:r>
                                              <a:rPr lang="en-US" altLang="ko-KR" sz="2400" i="1">
                                                <a:latin typeface="Cambria Math"/>
                                                <a:ea typeface="Cambria Math"/>
                                              </a:rPr>
                                              <m:t>𝛽</m:t>
                                            </m:r>
                                          </m:e>
                                          <m:sup>
                                            <m:r>
                                              <a:rPr lang="en-US" altLang="ko-KR" sz="2400" i="1">
                                                <a:latin typeface="Cambria Math"/>
                                                <a:ea typeface="Cambria Math"/>
                                              </a:rPr>
                                              <m:t>𝑇</m:t>
                                            </m:r>
                                          </m:sup>
                                        </m:sSup>
                                        <m:d>
                                          <m:dPr>
                                            <m:ctrlPr>
                                              <a:rPr lang="en-US" altLang="ko-KR" sz="2400" i="1">
                                                <a:latin typeface="Cambria Math" panose="02040503050406030204" pitchFamily="18" charset="0"/>
                                                <a:ea typeface="Cambria Math"/>
                                              </a:rPr>
                                            </m:ctrlPr>
                                          </m:dPr>
                                          <m:e>
                                            <m:sSup>
                                              <m:sSupPr>
                                                <m:ctrlPr>
                                                  <a:rPr lang="en-US" altLang="ko-KR" sz="2400" i="1">
                                                    <a:latin typeface="Cambria Math" panose="02040503050406030204" pitchFamily="18" charset="0"/>
                                                    <a:ea typeface="Cambria Math"/>
                                                  </a:rPr>
                                                </m:ctrlPr>
                                              </m:sSupPr>
                                              <m:e>
                                                <m:r>
                                                  <a:rPr lang="en-US" altLang="ko-KR" sz="2400" i="1">
                                                    <a:latin typeface="Cambria Math"/>
                                                    <a:ea typeface="Cambria Math"/>
                                                  </a:rPr>
                                                  <m:t>𝑥</m:t>
                                                </m:r>
                                              </m:e>
                                              <m:sup>
                                                <m:r>
                                                  <a:rPr lang="en-US" altLang="ko-KR" sz="2400" i="1">
                                                    <a:latin typeface="Cambria Math"/>
                                                    <a:ea typeface="Cambria Math"/>
                                                  </a:rPr>
                                                  <m:t>𝑖</m:t>
                                                </m:r>
                                              </m:sup>
                                            </m:sSup>
                                            <m:r>
                                              <a:rPr lang="en-US" altLang="ko-KR" sz="2400" i="1">
                                                <a:latin typeface="Cambria Math"/>
                                                <a:ea typeface="Cambria Math"/>
                                              </a:rPr>
                                              <m:t>−</m:t>
                                            </m:r>
                                            <m:sSup>
                                              <m:sSupPr>
                                                <m:ctrlPr>
                                                  <a:rPr lang="en-US" altLang="ko-KR" sz="2400" i="1">
                                                    <a:latin typeface="Cambria Math" panose="02040503050406030204" pitchFamily="18" charset="0"/>
                                                    <a:ea typeface="Cambria Math"/>
                                                  </a:rPr>
                                                </m:ctrlPr>
                                              </m:sSupPr>
                                              <m:e>
                                                <m:r>
                                                  <a:rPr lang="en-US" altLang="ko-KR" sz="2400" i="1">
                                                    <a:latin typeface="Cambria Math"/>
                                                    <a:ea typeface="Cambria Math"/>
                                                  </a:rPr>
                                                  <m:t>𝑥</m:t>
                                                </m:r>
                                              </m:e>
                                              <m:sup>
                                                <m:r>
                                                  <a:rPr lang="en-US" altLang="ko-KR" sz="2400" i="1">
                                                    <a:latin typeface="Cambria Math"/>
                                                    <a:ea typeface="Cambria Math"/>
                                                  </a:rPr>
                                                  <m:t>𝑐</m:t>
                                                </m:r>
                                              </m:sup>
                                            </m:sSup>
                                          </m:e>
                                        </m:d>
                                      </m:e>
                                    </m:d>
                                  </m:e>
                                </m:d>
                              </m:e>
                              <m:sup>
                                <m:r>
                                  <a:rPr lang="en-US" altLang="ko-KR" sz="2400" i="1">
                                    <a:latin typeface="Cambria Math"/>
                                  </a:rPr>
                                  <m:t>2</m:t>
                                </m:r>
                              </m:sup>
                            </m:sSup>
                          </m:e>
                        </m:nary>
                        <m:r>
                          <a:rPr lang="en-US" altLang="ko-KR" sz="2400" i="1">
                            <a:latin typeface="Cambria Math"/>
                            <a:ea typeface="Cambria Math"/>
                          </a:rPr>
                          <m:t>𝐾</m:t>
                        </m:r>
                        <m:r>
                          <a:rPr lang="en-US" altLang="ko-KR" sz="2400" i="1">
                            <a:latin typeface="Cambria Math"/>
                            <a:ea typeface="Cambria Math"/>
                          </a:rPr>
                          <m:t>(</m:t>
                        </m:r>
                        <m:f>
                          <m:fPr>
                            <m:ctrlPr>
                              <a:rPr lang="en-US" altLang="ko-KR" sz="2400" i="1">
                                <a:latin typeface="Cambria Math" panose="02040503050406030204" pitchFamily="18" charset="0"/>
                                <a:ea typeface="Cambria Math"/>
                              </a:rPr>
                            </m:ctrlPr>
                          </m:fPr>
                          <m:num>
                            <m:r>
                              <a:rPr lang="en-US" altLang="ko-KR" sz="2400" i="1">
                                <a:latin typeface="Cambria Math"/>
                                <a:ea typeface="Cambria Math"/>
                              </a:rPr>
                              <m:t>𝑑𝑖𝑠𝑡</m:t>
                            </m:r>
                            <m:d>
                              <m:dPr>
                                <m:ctrlPr>
                                  <a:rPr lang="en-US" altLang="ko-KR" sz="2400" i="1">
                                    <a:latin typeface="Cambria Math" panose="02040503050406030204" pitchFamily="18" charset="0"/>
                                    <a:ea typeface="Cambria Math"/>
                                  </a:rPr>
                                </m:ctrlPr>
                              </m:dPr>
                              <m:e>
                                <m:sSup>
                                  <m:sSupPr>
                                    <m:ctrlPr>
                                      <a:rPr lang="en-US" altLang="ko-KR" sz="2400" i="1">
                                        <a:latin typeface="Cambria Math" panose="02040503050406030204" pitchFamily="18" charset="0"/>
                                        <a:ea typeface="Cambria Math"/>
                                      </a:rPr>
                                    </m:ctrlPr>
                                  </m:sSupPr>
                                  <m:e>
                                    <m:r>
                                      <a:rPr lang="en-US" altLang="ko-KR" sz="2400" i="1">
                                        <a:latin typeface="Cambria Math"/>
                                        <a:ea typeface="Cambria Math"/>
                                      </a:rPr>
                                      <m:t>𝑥</m:t>
                                    </m:r>
                                  </m:e>
                                  <m:sup>
                                    <m:r>
                                      <a:rPr lang="en-US" altLang="ko-KR" sz="2400" i="1">
                                        <a:latin typeface="Cambria Math"/>
                                        <a:ea typeface="Cambria Math"/>
                                      </a:rPr>
                                      <m:t>𝑖</m:t>
                                    </m:r>
                                  </m:sup>
                                </m:sSup>
                                <m:r>
                                  <a:rPr lang="en-US" altLang="ko-KR" sz="2400" i="1">
                                    <a:latin typeface="Cambria Math"/>
                                    <a:ea typeface="Cambria Math"/>
                                  </a:rPr>
                                  <m:t>,</m:t>
                                </m:r>
                                <m:sSup>
                                  <m:sSupPr>
                                    <m:ctrlPr>
                                      <a:rPr lang="en-US" altLang="ko-KR" sz="2400" i="1">
                                        <a:latin typeface="Cambria Math" panose="02040503050406030204" pitchFamily="18" charset="0"/>
                                        <a:ea typeface="Cambria Math"/>
                                      </a:rPr>
                                    </m:ctrlPr>
                                  </m:sSupPr>
                                  <m:e>
                                    <m:r>
                                      <a:rPr lang="en-US" altLang="ko-KR" sz="2400" i="1">
                                        <a:latin typeface="Cambria Math"/>
                                        <a:ea typeface="Cambria Math"/>
                                      </a:rPr>
                                      <m:t>𝑥</m:t>
                                    </m:r>
                                  </m:e>
                                  <m:sup>
                                    <m:r>
                                      <a:rPr lang="en-US" altLang="ko-KR" sz="2400" i="1">
                                        <a:latin typeface="Cambria Math"/>
                                        <a:ea typeface="Cambria Math"/>
                                      </a:rPr>
                                      <m:t>𝑐</m:t>
                                    </m:r>
                                  </m:sup>
                                </m:sSup>
                              </m:e>
                            </m:d>
                          </m:num>
                          <m:den>
                            <m:r>
                              <a:rPr lang="en-US" altLang="ko-KR" sz="2400" b="1" i="1">
                                <a:solidFill>
                                  <a:srgbClr val="FFC000"/>
                                </a:solidFill>
                                <a:latin typeface="Cambria Math"/>
                                <a:ea typeface="Cambria Math"/>
                              </a:rPr>
                              <m:t>𝒉</m:t>
                            </m:r>
                            <m:sSub>
                              <m:sSubPr>
                                <m:ctrlPr>
                                  <a:rPr lang="en-US" altLang="ko-KR" sz="2400" b="1" i="1">
                                    <a:solidFill>
                                      <a:srgbClr val="FFC000"/>
                                    </a:solidFill>
                                    <a:latin typeface="Cambria Math" panose="02040503050406030204" pitchFamily="18" charset="0"/>
                                    <a:ea typeface="Cambria Math"/>
                                  </a:rPr>
                                </m:ctrlPr>
                              </m:sSubPr>
                              <m:e>
                                <m:r>
                                  <a:rPr lang="en-US" altLang="ko-KR" sz="2400" b="1" i="1">
                                    <a:solidFill>
                                      <a:srgbClr val="FFC000"/>
                                    </a:solidFill>
                                    <a:latin typeface="Cambria Math" panose="02040503050406030204" pitchFamily="18" charset="0"/>
                                    <a:ea typeface="Cambria Math"/>
                                  </a:rPr>
                                  <m:t>𝒃</m:t>
                                </m:r>
                              </m:e>
                              <m:sub>
                                <m:r>
                                  <a:rPr lang="en-US" altLang="ko-KR" sz="2400" b="1" i="1">
                                    <a:solidFill>
                                      <a:srgbClr val="FFC000"/>
                                    </a:solidFill>
                                    <a:latin typeface="Cambria Math" panose="02040503050406030204" pitchFamily="18" charset="0"/>
                                    <a:ea typeface="Cambria Math"/>
                                  </a:rPr>
                                  <m:t>𝒋</m:t>
                                </m:r>
                              </m:sub>
                            </m:sSub>
                          </m:den>
                        </m:f>
                        <m:r>
                          <a:rPr lang="en-US" altLang="ko-KR" sz="2400" i="1">
                            <a:latin typeface="Cambria Math"/>
                            <a:ea typeface="Cambria Math"/>
                          </a:rPr>
                          <m:t>)</m:t>
                        </m:r>
                      </m:e>
                    </m:func>
                  </m:oMath>
                </a14:m>
                <a:endParaRPr lang="en-US" sz="2000" dirty="0" smtClean="0"/>
              </a:p>
              <a:p>
                <a:pPr lvl="1"/>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111" t="-1078"/>
                </a:stretch>
              </a:blipFill>
            </p:spPr>
            <p:txBody>
              <a:bodyPr/>
              <a:lstStyle/>
              <a:p>
                <a:r>
                  <a:rPr lang="en-US">
                    <a:noFill/>
                  </a:rPr>
                  <a:t> </a:t>
                </a:r>
              </a:p>
            </p:txBody>
          </p:sp>
        </mc:Fallback>
      </mc:AlternateContent>
      <p:sp>
        <p:nvSpPr>
          <p:cNvPr id="4" name="Rectangle 3"/>
          <p:cNvSpPr/>
          <p:nvPr/>
        </p:nvSpPr>
        <p:spPr>
          <a:xfrm>
            <a:off x="1907704" y="3212976"/>
            <a:ext cx="4752528" cy="7200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V="1">
            <a:off x="2267744" y="4437112"/>
            <a:ext cx="0" cy="18722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267744" y="6309320"/>
            <a:ext cx="403244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Rectangle 12"/>
              <p:cNvSpPr/>
              <p:nvPr/>
            </p:nvSpPr>
            <p:spPr>
              <a:xfrm>
                <a:off x="1867402" y="4252445"/>
                <a:ext cx="40023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1867402" y="4252445"/>
                <a:ext cx="400238" cy="369332"/>
              </a:xfrm>
              <a:prstGeom prst="rect">
                <a:avLst/>
              </a:prstGeom>
              <a:blipFill rotWithShape="0">
                <a:blip r:embed="rId3"/>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6237227" y="6237312"/>
                <a:ext cx="40023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en-US" dirty="0"/>
              </a:p>
            </p:txBody>
          </p:sp>
        </mc:Choice>
        <mc:Fallback xmlns="">
          <p:sp>
            <p:nvSpPr>
              <p:cNvPr id="14" name="Rectangle 13"/>
              <p:cNvSpPr>
                <a:spLocks noRot="1" noChangeAspect="1" noMove="1" noResize="1" noEditPoints="1" noAdjustHandles="1" noChangeArrowheads="1" noChangeShapeType="1" noTextEdit="1"/>
              </p:cNvSpPr>
              <p:nvPr/>
            </p:nvSpPr>
            <p:spPr>
              <a:xfrm>
                <a:off x="6237227" y="6237312"/>
                <a:ext cx="400238" cy="369332"/>
              </a:xfrm>
              <a:prstGeom prst="rect">
                <a:avLst/>
              </a:prstGeom>
              <a:blipFill rotWithShape="0">
                <a:blip r:embed="rId4"/>
                <a:stretch>
                  <a:fillRect/>
                </a:stretch>
              </a:blipFill>
            </p:spPr>
            <p:txBody>
              <a:bodyPr/>
              <a:lstStyle/>
              <a:p>
                <a:r>
                  <a:rPr lang="en-US">
                    <a:noFill/>
                  </a:rPr>
                  <a:t> </a:t>
                </a:r>
              </a:p>
            </p:txBody>
          </p:sp>
        </mc:Fallback>
      </mc:AlternateContent>
      <p:sp>
        <p:nvSpPr>
          <p:cNvPr id="15" name="Flowchart: Connector 14"/>
          <p:cNvSpPr/>
          <p:nvPr/>
        </p:nvSpPr>
        <p:spPr>
          <a:xfrm>
            <a:off x="2471842" y="4725144"/>
            <a:ext cx="144016" cy="144016"/>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p:cNvSpPr/>
          <p:nvPr/>
        </p:nvSpPr>
        <p:spPr>
          <a:xfrm>
            <a:off x="3177369" y="4653136"/>
            <a:ext cx="144016" cy="144016"/>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p:cNvSpPr/>
          <p:nvPr/>
        </p:nvSpPr>
        <p:spPr>
          <a:xfrm>
            <a:off x="5652120" y="5877272"/>
            <a:ext cx="144016" cy="144016"/>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p:cNvSpPr/>
          <p:nvPr/>
        </p:nvSpPr>
        <p:spPr>
          <a:xfrm>
            <a:off x="3923928" y="4725144"/>
            <a:ext cx="144016" cy="144016"/>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p:cNvSpPr/>
          <p:nvPr/>
        </p:nvSpPr>
        <p:spPr>
          <a:xfrm>
            <a:off x="5378106" y="5655439"/>
            <a:ext cx="144016" cy="144016"/>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p:cNvSpPr/>
          <p:nvPr/>
        </p:nvSpPr>
        <p:spPr>
          <a:xfrm>
            <a:off x="5940152" y="5614790"/>
            <a:ext cx="144016" cy="144016"/>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p:cNvSpPr/>
          <p:nvPr/>
        </p:nvSpPr>
        <p:spPr>
          <a:xfrm>
            <a:off x="5065853" y="5799455"/>
            <a:ext cx="144016" cy="144016"/>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p:cNvSpPr/>
          <p:nvPr/>
        </p:nvSpPr>
        <p:spPr>
          <a:xfrm>
            <a:off x="2862857" y="4850286"/>
            <a:ext cx="144016" cy="144016"/>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a:off x="2615858" y="4621777"/>
            <a:ext cx="3036262" cy="161553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779912" y="5301208"/>
            <a:ext cx="1864" cy="1007517"/>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Rectangle 26"/>
              <p:cNvSpPr/>
              <p:nvPr/>
            </p:nvSpPr>
            <p:spPr>
              <a:xfrm>
                <a:off x="3563888" y="6272855"/>
                <a:ext cx="50231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ko-KR" i="1">
                              <a:latin typeface="Cambria Math" panose="02040503050406030204" pitchFamily="18" charset="0"/>
                              <a:ea typeface="Cambria Math"/>
                            </a:rPr>
                          </m:ctrlPr>
                        </m:sSupPr>
                        <m:e>
                          <m:r>
                            <a:rPr lang="en-US" altLang="ko-KR" i="1">
                              <a:latin typeface="Cambria Math"/>
                              <a:ea typeface="Cambria Math"/>
                            </a:rPr>
                            <m:t>𝑥</m:t>
                          </m:r>
                        </m:e>
                        <m:sup>
                          <m:r>
                            <a:rPr lang="en-US" altLang="ko-KR" i="1">
                              <a:latin typeface="Cambria Math"/>
                              <a:ea typeface="Cambria Math"/>
                            </a:rPr>
                            <m:t>𝑐</m:t>
                          </m:r>
                        </m:sup>
                      </m:sSup>
                    </m:oMath>
                  </m:oMathPara>
                </a14:m>
                <a:endParaRPr lang="en-US" dirty="0"/>
              </a:p>
            </p:txBody>
          </p:sp>
        </mc:Choice>
        <mc:Fallback xmlns="">
          <p:sp>
            <p:nvSpPr>
              <p:cNvPr id="27" name="Rectangle 26"/>
              <p:cNvSpPr>
                <a:spLocks noRot="1" noChangeAspect="1" noMove="1" noResize="1" noEditPoints="1" noAdjustHandles="1" noChangeArrowheads="1" noChangeShapeType="1" noTextEdit="1"/>
              </p:cNvSpPr>
              <p:nvPr/>
            </p:nvSpPr>
            <p:spPr>
              <a:xfrm>
                <a:off x="3563888" y="6272855"/>
                <a:ext cx="502317" cy="369332"/>
              </a:xfrm>
              <a:prstGeom prst="rect">
                <a:avLst/>
              </a:prstGeom>
              <a:blipFill rotWithShape="0">
                <a:blip r:embed="rId5"/>
                <a:stretch>
                  <a:fillRect/>
                </a:stretch>
              </a:blipFill>
            </p:spPr>
            <p:txBody>
              <a:bodyPr/>
              <a:lstStyle/>
              <a:p>
                <a:r>
                  <a:rPr lang="en-US">
                    <a:noFill/>
                  </a:rPr>
                  <a:t> </a:t>
                </a:r>
              </a:p>
            </p:txBody>
          </p:sp>
        </mc:Fallback>
      </mc:AlternateContent>
      <p:sp>
        <p:nvSpPr>
          <p:cNvPr id="29" name="Flowchart: Connector 28"/>
          <p:cNvSpPr/>
          <p:nvPr/>
        </p:nvSpPr>
        <p:spPr>
          <a:xfrm>
            <a:off x="4794874" y="5664192"/>
            <a:ext cx="144016" cy="144016"/>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p:cNvSpPr/>
          <p:nvPr/>
        </p:nvSpPr>
        <p:spPr>
          <a:xfrm>
            <a:off x="4624305" y="5867211"/>
            <a:ext cx="144016" cy="144016"/>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p:cNvSpPr/>
          <p:nvPr/>
        </p:nvSpPr>
        <p:spPr>
          <a:xfrm>
            <a:off x="4240303" y="4869160"/>
            <a:ext cx="144016" cy="144016"/>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p:cNvSpPr/>
          <p:nvPr/>
        </p:nvSpPr>
        <p:spPr>
          <a:xfrm>
            <a:off x="3455876" y="4838042"/>
            <a:ext cx="144016" cy="144016"/>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7147913" y="3212976"/>
            <a:ext cx="876759" cy="864098"/>
            <a:chOff x="7147913" y="3212976"/>
            <a:chExt cx="876759" cy="864098"/>
          </a:xfrm>
        </p:grpSpPr>
        <p:cxnSp>
          <p:nvCxnSpPr>
            <p:cNvPr id="35" name="Straight Connector 34"/>
            <p:cNvCxnSpPr/>
            <p:nvPr/>
          </p:nvCxnSpPr>
          <p:spPr>
            <a:xfrm>
              <a:off x="7147913" y="3212976"/>
              <a:ext cx="876759" cy="82513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7164288" y="3212976"/>
              <a:ext cx="824598" cy="864098"/>
            </a:xfrm>
            <a:prstGeom prst="line">
              <a:avLst/>
            </a:prstGeom>
            <a:ln w="25400"/>
          </p:spPr>
          <p:style>
            <a:lnRef idx="1">
              <a:schemeClr val="accent1"/>
            </a:lnRef>
            <a:fillRef idx="0">
              <a:schemeClr val="accent1"/>
            </a:fillRef>
            <a:effectRef idx="0">
              <a:schemeClr val="accent1"/>
            </a:effectRef>
            <a:fontRef idx="minor">
              <a:schemeClr val="tx1"/>
            </a:fontRef>
          </p:style>
        </p:cxnSp>
      </p:grpSp>
      <p:pic>
        <p:nvPicPr>
          <p:cNvPr id="37" name="Picture 36"/>
          <p:cNvPicPr>
            <a:picLocks noChangeAspect="1"/>
          </p:cNvPicPr>
          <p:nvPr/>
        </p:nvPicPr>
        <p:blipFill>
          <a:blip r:embed="rId6"/>
          <a:stretch>
            <a:fillRect/>
          </a:stretch>
        </p:blipFill>
        <p:spPr>
          <a:xfrm>
            <a:off x="7031054" y="4345414"/>
            <a:ext cx="1915665" cy="1891898"/>
          </a:xfrm>
          <a:prstGeom prst="rect">
            <a:avLst/>
          </a:prstGeom>
        </p:spPr>
      </p:pic>
      <p:sp>
        <p:nvSpPr>
          <p:cNvPr id="38" name="Rectangle 37"/>
          <p:cNvSpPr/>
          <p:nvPr/>
        </p:nvSpPr>
        <p:spPr>
          <a:xfrm>
            <a:off x="7596336" y="4965104"/>
            <a:ext cx="648072" cy="6241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mc:AlternateContent xmlns:mc="http://schemas.openxmlformats.org/markup-compatibility/2006" xmlns:a14="http://schemas.microsoft.com/office/drawing/2010/main">
        <mc:Choice Requires="a14">
          <p:sp>
            <p:nvSpPr>
              <p:cNvPr id="39" name="Rectangle 38"/>
              <p:cNvSpPr/>
              <p:nvPr/>
            </p:nvSpPr>
            <p:spPr>
              <a:xfrm>
                <a:off x="7623479" y="5226208"/>
                <a:ext cx="50231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ko-KR" i="1" smtClean="0">
                              <a:solidFill>
                                <a:srgbClr val="FF0000"/>
                              </a:solidFill>
                              <a:latin typeface="Cambria Math" panose="02040503050406030204" pitchFamily="18" charset="0"/>
                              <a:ea typeface="Cambria Math"/>
                            </a:rPr>
                          </m:ctrlPr>
                        </m:sSupPr>
                        <m:e>
                          <m:r>
                            <a:rPr lang="en-US" altLang="ko-KR" i="1">
                              <a:solidFill>
                                <a:srgbClr val="FF0000"/>
                              </a:solidFill>
                              <a:latin typeface="Cambria Math"/>
                              <a:ea typeface="Cambria Math"/>
                            </a:rPr>
                            <m:t>𝑥</m:t>
                          </m:r>
                        </m:e>
                        <m:sup>
                          <m:r>
                            <a:rPr lang="en-US" altLang="ko-KR" i="1">
                              <a:solidFill>
                                <a:srgbClr val="FF0000"/>
                              </a:solidFill>
                              <a:latin typeface="Cambria Math"/>
                              <a:ea typeface="Cambria Math"/>
                            </a:rPr>
                            <m:t>𝑐</m:t>
                          </m:r>
                        </m:sup>
                      </m:sSup>
                    </m:oMath>
                  </m:oMathPara>
                </a14:m>
                <a:endParaRPr lang="en-US" dirty="0"/>
              </a:p>
            </p:txBody>
          </p:sp>
        </mc:Choice>
        <mc:Fallback xmlns="">
          <p:sp>
            <p:nvSpPr>
              <p:cNvPr id="39" name="Rectangle 38"/>
              <p:cNvSpPr>
                <a:spLocks noRot="1" noChangeAspect="1" noMove="1" noResize="1" noEditPoints="1" noAdjustHandles="1" noChangeArrowheads="1" noChangeShapeType="1" noTextEdit="1"/>
              </p:cNvSpPr>
              <p:nvPr/>
            </p:nvSpPr>
            <p:spPr>
              <a:xfrm>
                <a:off x="7623479" y="5226208"/>
                <a:ext cx="502317" cy="369332"/>
              </a:xfrm>
              <a:prstGeom prst="rect">
                <a:avLst/>
              </a:prstGeom>
              <a:blipFill rotWithShape="0">
                <a:blip r:embed="rId7"/>
                <a:stretch>
                  <a:fillRect/>
                </a:stretch>
              </a:blipFill>
            </p:spPr>
            <p:txBody>
              <a:bodyPr/>
              <a:lstStyle/>
              <a:p>
                <a:r>
                  <a:rPr lang="en-US">
                    <a:noFill/>
                  </a:rPr>
                  <a:t> </a:t>
                </a:r>
              </a:p>
            </p:txBody>
          </p:sp>
        </mc:Fallback>
      </mc:AlternateContent>
      <p:sp>
        <p:nvSpPr>
          <p:cNvPr id="40" name="Flowchart: Connector 39"/>
          <p:cNvSpPr/>
          <p:nvPr/>
        </p:nvSpPr>
        <p:spPr>
          <a:xfrm>
            <a:off x="7848364" y="5205164"/>
            <a:ext cx="144016" cy="144016"/>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387748"/>
      </p:ext>
    </p:extLst>
  </p:cSld>
  <p:clrMapOvr>
    <a:masterClrMapping/>
  </p:clrMapOvr>
  <mc:AlternateContent xmlns:mc="http://schemas.openxmlformats.org/markup-compatibility/2006">
    <mc:Choice xmlns:p14="http://schemas.microsoft.com/office/powerpoint/2010/main" Requires="p14">
      <p:transition spd="slow" p14:dur="2000" advTm="16221"/>
    </mc:Choice>
    <mc:Fallback>
      <p:transition spd="slow" advTm="16221"/>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Contributions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457200" indent="-457200">
                  <a:buFont typeface="+mj-lt"/>
                  <a:buAutoNum type="arabicPeriod"/>
                </a:pPr>
                <a:r>
                  <a:rPr lang="en-US" sz="2400" dirty="0" smtClean="0"/>
                  <a:t>Apply </a:t>
                </a:r>
                <a:r>
                  <a:rPr lang="en-US" sz="2400" dirty="0" smtClean="0">
                    <a:solidFill>
                      <a:srgbClr val="FFC000"/>
                    </a:solidFill>
                  </a:rPr>
                  <a:t>a weighted local regression</a:t>
                </a:r>
                <a:r>
                  <a:rPr lang="en-US" sz="2400" dirty="0" smtClean="0"/>
                  <a:t> in a high dimensional feature space</a:t>
                </a:r>
              </a:p>
              <a:p>
                <a:pPr marL="457200" indent="-457200">
                  <a:buFont typeface="+mj-lt"/>
                  <a:buAutoNum type="arabicPeriod"/>
                </a:pPr>
                <a:endParaRPr lang="en-US" sz="2400" dirty="0" smtClean="0"/>
              </a:p>
              <a:p>
                <a:pPr marL="342900" lvl="1" indent="-342900">
                  <a:buFont typeface="Arial" pitchFamily="34" charset="0"/>
                  <a:buChar char="•"/>
                </a:pPr>
                <a:r>
                  <a:rPr lang="en-US" sz="2000" dirty="0" smtClean="0"/>
                  <a:t>Our formulation based on local regression </a:t>
                </a:r>
                <a:r>
                  <a:rPr lang="en-US" sz="1800" dirty="0"/>
                  <a:t>[Cleveland </a:t>
                </a:r>
                <a:r>
                  <a:rPr lang="en-US" sz="1800" dirty="0" smtClean="0"/>
                  <a:t>1979] </a:t>
                </a:r>
                <a14:m>
                  <m:oMath xmlns:m="http://schemas.openxmlformats.org/officeDocument/2006/math">
                    <m:func>
                      <m:funcPr>
                        <m:ctrlPr>
                          <a:rPr lang="en-US" altLang="ko-KR" sz="2400" i="1">
                            <a:latin typeface="Cambria Math" panose="02040503050406030204" pitchFamily="18" charset="0"/>
                          </a:rPr>
                        </m:ctrlPr>
                      </m:funcPr>
                      <m:fName>
                        <m:d>
                          <m:dPr>
                            <m:begChr m:val="["/>
                            <m:endChr m:val="]"/>
                            <m:ctrlPr>
                              <a:rPr lang="en-US" altLang="ko-KR" sz="2400" i="1">
                                <a:latin typeface="Cambria Math" panose="02040503050406030204" pitchFamily="18" charset="0"/>
                              </a:rPr>
                            </m:ctrlPr>
                          </m:dPr>
                          <m:e>
                            <m:acc>
                              <m:accPr>
                                <m:chr m:val="̂"/>
                                <m:ctrlPr>
                                  <a:rPr lang="en-US" altLang="ko-KR" sz="2400" i="1">
                                    <a:latin typeface="Cambria Math" panose="02040503050406030204" pitchFamily="18" charset="0"/>
                                  </a:rPr>
                                </m:ctrlPr>
                              </m:accPr>
                              <m:e>
                                <m:r>
                                  <a:rPr lang="en-US" altLang="ko-KR" sz="2400" i="1">
                                    <a:latin typeface="Cambria Math" panose="02040503050406030204" pitchFamily="18" charset="0"/>
                                  </a:rPr>
                                  <m:t>𝑎</m:t>
                                </m:r>
                              </m:e>
                            </m:acc>
                            <m:r>
                              <a:rPr lang="en-US" altLang="ko-KR" sz="2400" i="1">
                                <a:latin typeface="Cambria Math" panose="02040503050406030204" pitchFamily="18" charset="0"/>
                              </a:rPr>
                              <m:t>,</m:t>
                            </m:r>
                            <m:acc>
                              <m:accPr>
                                <m:chr m:val="̂"/>
                                <m:ctrlPr>
                                  <a:rPr lang="en-US" altLang="ko-KR" sz="2400" i="1">
                                    <a:latin typeface="Cambria Math" panose="02040503050406030204" pitchFamily="18" charset="0"/>
                                  </a:rPr>
                                </m:ctrlPr>
                              </m:accPr>
                              <m:e>
                                <m:r>
                                  <a:rPr lang="en-US" altLang="ko-KR" sz="2400" i="1">
                                    <a:latin typeface="Cambria Math" panose="02040503050406030204" pitchFamily="18" charset="0"/>
                                  </a:rPr>
                                  <m:t>𝑏</m:t>
                                </m:r>
                              </m:e>
                            </m:acc>
                          </m:e>
                        </m:d>
                        <m:r>
                          <a:rPr lang="en-US" altLang="ko-KR" sz="2400" i="1">
                            <a:latin typeface="Cambria Math" panose="02040503050406030204" pitchFamily="18" charset="0"/>
                          </a:rPr>
                          <m:t>=</m:t>
                        </m:r>
                        <m:limLow>
                          <m:limLowPr>
                            <m:ctrlPr>
                              <a:rPr lang="en-US" altLang="ko-KR" sz="2400" i="1">
                                <a:latin typeface="Cambria Math" panose="02040503050406030204" pitchFamily="18" charset="0"/>
                              </a:rPr>
                            </m:ctrlPr>
                          </m:limLowPr>
                          <m:e>
                            <m:r>
                              <a:rPr lang="en-US" altLang="ko-KR" sz="2400" i="1">
                                <a:latin typeface="Cambria Math"/>
                              </a:rPr>
                              <m:t>𝑚𝑖𝑛</m:t>
                            </m:r>
                          </m:e>
                          <m:lim>
                            <m:r>
                              <a:rPr lang="en-US" altLang="ko-KR" sz="2400" i="1">
                                <a:latin typeface="Cambria Math"/>
                                <a:ea typeface="Cambria Math"/>
                              </a:rPr>
                              <m:t>𝛼</m:t>
                            </m:r>
                            <m:r>
                              <a:rPr lang="en-US" altLang="ko-KR" sz="2400" i="1">
                                <a:latin typeface="Cambria Math"/>
                                <a:ea typeface="Cambria Math"/>
                              </a:rPr>
                              <m:t>,</m:t>
                            </m:r>
                            <m:r>
                              <a:rPr lang="en-US" altLang="ko-KR" sz="2400" i="1">
                                <a:latin typeface="Cambria Math"/>
                                <a:ea typeface="Cambria Math"/>
                              </a:rPr>
                              <m:t>𝛽</m:t>
                            </m:r>
                          </m:lim>
                        </m:limLow>
                      </m:fName>
                      <m:e>
                        <m:nary>
                          <m:naryPr>
                            <m:chr m:val="∑"/>
                            <m:ctrlPr>
                              <a:rPr lang="en-US" altLang="ko-KR" sz="2400" i="1">
                                <a:latin typeface="Cambria Math" panose="02040503050406030204" pitchFamily="18" charset="0"/>
                              </a:rPr>
                            </m:ctrlPr>
                          </m:naryPr>
                          <m:sub>
                            <m:r>
                              <m:rPr>
                                <m:brk m:alnAt="23"/>
                              </m:rPr>
                              <a:rPr lang="en-US" altLang="ko-KR" sz="2400" i="1">
                                <a:latin typeface="Cambria Math"/>
                              </a:rPr>
                              <m:t>𝑖</m:t>
                            </m:r>
                            <m:r>
                              <a:rPr lang="en-US" altLang="ko-KR" sz="2400" i="1">
                                <a:latin typeface="Cambria Math"/>
                              </a:rPr>
                              <m:t>=1</m:t>
                            </m:r>
                          </m:sub>
                          <m:sup>
                            <m:r>
                              <a:rPr lang="en-US" altLang="ko-KR" sz="2400" i="1">
                                <a:latin typeface="Cambria Math"/>
                              </a:rPr>
                              <m:t>𝑛</m:t>
                            </m:r>
                          </m:sup>
                          <m:e>
                            <m:sSup>
                              <m:sSupPr>
                                <m:ctrlPr>
                                  <a:rPr lang="en-US" altLang="ko-KR" sz="2400" i="1">
                                    <a:latin typeface="Cambria Math" panose="02040503050406030204" pitchFamily="18" charset="0"/>
                                  </a:rPr>
                                </m:ctrlPr>
                              </m:sSupPr>
                              <m:e>
                                <m:d>
                                  <m:dPr>
                                    <m:begChr m:val="["/>
                                    <m:endChr m:val="]"/>
                                    <m:ctrlPr>
                                      <a:rPr lang="en-US" altLang="ko-KR" sz="2400" i="1">
                                        <a:latin typeface="Cambria Math" panose="02040503050406030204" pitchFamily="18" charset="0"/>
                                      </a:rPr>
                                    </m:ctrlPr>
                                  </m:dPr>
                                  <m:e>
                                    <m:sSup>
                                      <m:sSupPr>
                                        <m:ctrlPr>
                                          <a:rPr lang="en-US" altLang="ko-KR" sz="2400" i="1">
                                            <a:latin typeface="Cambria Math" panose="02040503050406030204" pitchFamily="18" charset="0"/>
                                          </a:rPr>
                                        </m:ctrlPr>
                                      </m:sSupPr>
                                      <m:e>
                                        <m:r>
                                          <a:rPr lang="en-US" altLang="ko-KR" sz="2400" i="1">
                                            <a:latin typeface="Cambria Math"/>
                                          </a:rPr>
                                          <m:t>𝑦</m:t>
                                        </m:r>
                                      </m:e>
                                      <m:sup>
                                        <m:r>
                                          <a:rPr lang="en-US" altLang="ko-KR" sz="2400" i="1">
                                            <a:latin typeface="Cambria Math"/>
                                          </a:rPr>
                                          <m:t>𝑖</m:t>
                                        </m:r>
                                      </m:sup>
                                    </m:sSup>
                                    <m:r>
                                      <a:rPr lang="en-US" altLang="ko-KR" sz="2400" i="1">
                                        <a:latin typeface="Cambria Math"/>
                                      </a:rPr>
                                      <m:t>−</m:t>
                                    </m:r>
                                    <m:d>
                                      <m:dPr>
                                        <m:ctrlPr>
                                          <a:rPr lang="en-US" altLang="ko-KR" sz="2400" i="1">
                                            <a:latin typeface="Cambria Math" panose="02040503050406030204" pitchFamily="18" charset="0"/>
                                          </a:rPr>
                                        </m:ctrlPr>
                                      </m:dPr>
                                      <m:e>
                                        <m:r>
                                          <a:rPr lang="en-US" altLang="ko-KR" sz="2400" i="1">
                                            <a:latin typeface="Cambria Math"/>
                                            <a:ea typeface="Cambria Math"/>
                                          </a:rPr>
                                          <m:t>𝛼</m:t>
                                        </m:r>
                                        <m:r>
                                          <a:rPr lang="en-US" altLang="ko-KR" sz="2400" i="1">
                                            <a:latin typeface="Cambria Math"/>
                                            <a:ea typeface="Cambria Math"/>
                                          </a:rPr>
                                          <m:t>+</m:t>
                                        </m:r>
                                        <m:sSup>
                                          <m:sSupPr>
                                            <m:ctrlPr>
                                              <a:rPr lang="en-US" altLang="ko-KR" sz="2400" i="1">
                                                <a:latin typeface="Cambria Math" panose="02040503050406030204" pitchFamily="18" charset="0"/>
                                                <a:ea typeface="Cambria Math"/>
                                              </a:rPr>
                                            </m:ctrlPr>
                                          </m:sSupPr>
                                          <m:e>
                                            <m:r>
                                              <a:rPr lang="en-US" altLang="ko-KR" sz="2400" i="1">
                                                <a:latin typeface="Cambria Math"/>
                                                <a:ea typeface="Cambria Math"/>
                                              </a:rPr>
                                              <m:t>𝛽</m:t>
                                            </m:r>
                                          </m:e>
                                          <m:sup>
                                            <m:r>
                                              <a:rPr lang="en-US" altLang="ko-KR" sz="2400" i="1">
                                                <a:latin typeface="Cambria Math"/>
                                                <a:ea typeface="Cambria Math"/>
                                              </a:rPr>
                                              <m:t>𝑇</m:t>
                                            </m:r>
                                          </m:sup>
                                        </m:sSup>
                                        <m:d>
                                          <m:dPr>
                                            <m:ctrlPr>
                                              <a:rPr lang="en-US" altLang="ko-KR" sz="2400" i="1">
                                                <a:latin typeface="Cambria Math" panose="02040503050406030204" pitchFamily="18" charset="0"/>
                                                <a:ea typeface="Cambria Math"/>
                                              </a:rPr>
                                            </m:ctrlPr>
                                          </m:dPr>
                                          <m:e>
                                            <m:sSup>
                                              <m:sSupPr>
                                                <m:ctrlPr>
                                                  <a:rPr lang="en-US" altLang="ko-KR" sz="2400" i="1">
                                                    <a:latin typeface="Cambria Math" panose="02040503050406030204" pitchFamily="18" charset="0"/>
                                                    <a:ea typeface="Cambria Math"/>
                                                  </a:rPr>
                                                </m:ctrlPr>
                                              </m:sSupPr>
                                              <m:e>
                                                <m:r>
                                                  <a:rPr lang="en-US" altLang="ko-KR" sz="2400" i="1">
                                                    <a:latin typeface="Cambria Math"/>
                                                    <a:ea typeface="Cambria Math"/>
                                                  </a:rPr>
                                                  <m:t>𝑥</m:t>
                                                </m:r>
                                              </m:e>
                                              <m:sup>
                                                <m:r>
                                                  <a:rPr lang="en-US" altLang="ko-KR" sz="2400" i="1">
                                                    <a:latin typeface="Cambria Math"/>
                                                    <a:ea typeface="Cambria Math"/>
                                                  </a:rPr>
                                                  <m:t>𝑖</m:t>
                                                </m:r>
                                              </m:sup>
                                            </m:sSup>
                                            <m:r>
                                              <a:rPr lang="en-US" altLang="ko-KR" sz="2400" i="1">
                                                <a:latin typeface="Cambria Math"/>
                                                <a:ea typeface="Cambria Math"/>
                                              </a:rPr>
                                              <m:t>−</m:t>
                                            </m:r>
                                            <m:sSup>
                                              <m:sSupPr>
                                                <m:ctrlPr>
                                                  <a:rPr lang="en-US" altLang="ko-KR" sz="2400" i="1">
                                                    <a:latin typeface="Cambria Math" panose="02040503050406030204" pitchFamily="18" charset="0"/>
                                                    <a:ea typeface="Cambria Math"/>
                                                  </a:rPr>
                                                </m:ctrlPr>
                                              </m:sSupPr>
                                              <m:e>
                                                <m:r>
                                                  <a:rPr lang="en-US" altLang="ko-KR" sz="2400" i="1">
                                                    <a:latin typeface="Cambria Math"/>
                                                    <a:ea typeface="Cambria Math"/>
                                                  </a:rPr>
                                                  <m:t>𝑥</m:t>
                                                </m:r>
                                              </m:e>
                                              <m:sup>
                                                <m:r>
                                                  <a:rPr lang="en-US" altLang="ko-KR" sz="2400" i="1">
                                                    <a:latin typeface="Cambria Math"/>
                                                    <a:ea typeface="Cambria Math"/>
                                                  </a:rPr>
                                                  <m:t>𝑐</m:t>
                                                </m:r>
                                              </m:sup>
                                            </m:sSup>
                                          </m:e>
                                        </m:d>
                                      </m:e>
                                    </m:d>
                                  </m:e>
                                </m:d>
                              </m:e>
                              <m:sup>
                                <m:r>
                                  <a:rPr lang="en-US" altLang="ko-KR" sz="2400" i="1">
                                    <a:latin typeface="Cambria Math"/>
                                  </a:rPr>
                                  <m:t>2</m:t>
                                </m:r>
                              </m:sup>
                            </m:sSup>
                          </m:e>
                        </m:nary>
                        <m:r>
                          <a:rPr lang="en-US" altLang="ko-KR" sz="2400" i="1">
                            <a:latin typeface="Cambria Math"/>
                            <a:ea typeface="Cambria Math"/>
                          </a:rPr>
                          <m:t>𝐾</m:t>
                        </m:r>
                        <m:r>
                          <a:rPr lang="en-US" altLang="ko-KR" sz="2400" i="1">
                            <a:latin typeface="Cambria Math"/>
                            <a:ea typeface="Cambria Math"/>
                          </a:rPr>
                          <m:t>(</m:t>
                        </m:r>
                        <m:f>
                          <m:fPr>
                            <m:ctrlPr>
                              <a:rPr lang="en-US" altLang="ko-KR" sz="2400" i="1">
                                <a:latin typeface="Cambria Math" panose="02040503050406030204" pitchFamily="18" charset="0"/>
                                <a:ea typeface="Cambria Math"/>
                              </a:rPr>
                            </m:ctrlPr>
                          </m:fPr>
                          <m:num>
                            <m:r>
                              <a:rPr lang="en-US" altLang="ko-KR" sz="2400" i="1">
                                <a:latin typeface="Cambria Math"/>
                                <a:ea typeface="Cambria Math"/>
                              </a:rPr>
                              <m:t>𝑑𝑖𝑠𝑡</m:t>
                            </m:r>
                            <m:d>
                              <m:dPr>
                                <m:ctrlPr>
                                  <a:rPr lang="en-US" altLang="ko-KR" sz="2400" i="1">
                                    <a:latin typeface="Cambria Math" panose="02040503050406030204" pitchFamily="18" charset="0"/>
                                    <a:ea typeface="Cambria Math"/>
                                  </a:rPr>
                                </m:ctrlPr>
                              </m:dPr>
                              <m:e>
                                <m:sSup>
                                  <m:sSupPr>
                                    <m:ctrlPr>
                                      <a:rPr lang="en-US" altLang="ko-KR" sz="2400" i="1">
                                        <a:latin typeface="Cambria Math" panose="02040503050406030204" pitchFamily="18" charset="0"/>
                                        <a:ea typeface="Cambria Math"/>
                                      </a:rPr>
                                    </m:ctrlPr>
                                  </m:sSupPr>
                                  <m:e>
                                    <m:r>
                                      <a:rPr lang="en-US" altLang="ko-KR" sz="2400" i="1">
                                        <a:latin typeface="Cambria Math"/>
                                        <a:ea typeface="Cambria Math"/>
                                      </a:rPr>
                                      <m:t>𝑥</m:t>
                                    </m:r>
                                  </m:e>
                                  <m:sup>
                                    <m:r>
                                      <a:rPr lang="en-US" altLang="ko-KR" sz="2400" i="1">
                                        <a:latin typeface="Cambria Math"/>
                                        <a:ea typeface="Cambria Math"/>
                                      </a:rPr>
                                      <m:t>𝑖</m:t>
                                    </m:r>
                                  </m:sup>
                                </m:sSup>
                                <m:r>
                                  <a:rPr lang="en-US" altLang="ko-KR" sz="2400" i="1">
                                    <a:latin typeface="Cambria Math"/>
                                    <a:ea typeface="Cambria Math"/>
                                  </a:rPr>
                                  <m:t>,</m:t>
                                </m:r>
                                <m:sSup>
                                  <m:sSupPr>
                                    <m:ctrlPr>
                                      <a:rPr lang="en-US" altLang="ko-KR" sz="2400" i="1">
                                        <a:latin typeface="Cambria Math" panose="02040503050406030204" pitchFamily="18" charset="0"/>
                                        <a:ea typeface="Cambria Math"/>
                                      </a:rPr>
                                    </m:ctrlPr>
                                  </m:sSupPr>
                                  <m:e>
                                    <m:r>
                                      <a:rPr lang="en-US" altLang="ko-KR" sz="2400" i="1">
                                        <a:latin typeface="Cambria Math"/>
                                        <a:ea typeface="Cambria Math"/>
                                      </a:rPr>
                                      <m:t>𝑥</m:t>
                                    </m:r>
                                  </m:e>
                                  <m:sup>
                                    <m:r>
                                      <a:rPr lang="en-US" altLang="ko-KR" sz="2400" i="1">
                                        <a:latin typeface="Cambria Math"/>
                                        <a:ea typeface="Cambria Math"/>
                                      </a:rPr>
                                      <m:t>𝑐</m:t>
                                    </m:r>
                                  </m:sup>
                                </m:sSup>
                              </m:e>
                            </m:d>
                          </m:num>
                          <m:den>
                            <m:r>
                              <a:rPr lang="en-US" altLang="ko-KR" sz="2400" b="1" i="1">
                                <a:solidFill>
                                  <a:srgbClr val="FFC000"/>
                                </a:solidFill>
                                <a:latin typeface="Cambria Math"/>
                                <a:ea typeface="Cambria Math"/>
                              </a:rPr>
                              <m:t>𝒉</m:t>
                            </m:r>
                            <m:sSub>
                              <m:sSubPr>
                                <m:ctrlPr>
                                  <a:rPr lang="en-US" altLang="ko-KR" sz="2400" b="1" i="1">
                                    <a:solidFill>
                                      <a:srgbClr val="FFC000"/>
                                    </a:solidFill>
                                    <a:latin typeface="Cambria Math" panose="02040503050406030204" pitchFamily="18" charset="0"/>
                                    <a:ea typeface="Cambria Math"/>
                                  </a:rPr>
                                </m:ctrlPr>
                              </m:sSubPr>
                              <m:e>
                                <m:r>
                                  <a:rPr lang="en-US" altLang="ko-KR" sz="2400" b="1" i="1">
                                    <a:solidFill>
                                      <a:srgbClr val="FFC000"/>
                                    </a:solidFill>
                                    <a:latin typeface="Cambria Math" panose="02040503050406030204" pitchFamily="18" charset="0"/>
                                    <a:ea typeface="Cambria Math"/>
                                  </a:rPr>
                                  <m:t>𝒃</m:t>
                                </m:r>
                              </m:e>
                              <m:sub>
                                <m:r>
                                  <a:rPr lang="en-US" altLang="ko-KR" sz="2400" b="1" i="1">
                                    <a:solidFill>
                                      <a:srgbClr val="FFC000"/>
                                    </a:solidFill>
                                    <a:latin typeface="Cambria Math" panose="02040503050406030204" pitchFamily="18" charset="0"/>
                                    <a:ea typeface="Cambria Math"/>
                                  </a:rPr>
                                  <m:t>𝒋</m:t>
                                </m:r>
                              </m:sub>
                            </m:sSub>
                          </m:den>
                        </m:f>
                        <m:r>
                          <a:rPr lang="en-US" altLang="ko-KR" sz="2400" i="1">
                            <a:latin typeface="Cambria Math"/>
                            <a:ea typeface="Cambria Math"/>
                          </a:rPr>
                          <m:t>)</m:t>
                        </m:r>
                      </m:e>
                    </m:func>
                  </m:oMath>
                </a14:m>
                <a:endParaRPr lang="en-US" sz="2000" dirty="0" smtClean="0"/>
              </a:p>
              <a:p>
                <a:pPr lvl="1"/>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111" t="-1078"/>
                </a:stretch>
              </a:blipFill>
            </p:spPr>
            <p:txBody>
              <a:bodyPr/>
              <a:lstStyle/>
              <a:p>
                <a:r>
                  <a:rPr lang="en-US">
                    <a:noFill/>
                  </a:rPr>
                  <a:t> </a:t>
                </a:r>
              </a:p>
            </p:txBody>
          </p:sp>
        </mc:Fallback>
      </mc:AlternateContent>
      <p:sp>
        <p:nvSpPr>
          <p:cNvPr id="4" name="Rectangle 3"/>
          <p:cNvSpPr/>
          <p:nvPr/>
        </p:nvSpPr>
        <p:spPr>
          <a:xfrm>
            <a:off x="1907704" y="3212976"/>
            <a:ext cx="6408712" cy="70660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V="1">
            <a:off x="2267744" y="4437112"/>
            <a:ext cx="0" cy="18722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267744" y="6309320"/>
            <a:ext cx="403244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Rectangle 12"/>
              <p:cNvSpPr/>
              <p:nvPr/>
            </p:nvSpPr>
            <p:spPr>
              <a:xfrm>
                <a:off x="1867402" y="4252445"/>
                <a:ext cx="40023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1867402" y="4252445"/>
                <a:ext cx="400238" cy="369332"/>
              </a:xfrm>
              <a:prstGeom prst="rect">
                <a:avLst/>
              </a:prstGeom>
              <a:blipFill rotWithShape="0">
                <a:blip r:embed="rId4"/>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6237227" y="6237312"/>
                <a:ext cx="40023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en-US" dirty="0"/>
              </a:p>
            </p:txBody>
          </p:sp>
        </mc:Choice>
        <mc:Fallback xmlns="">
          <p:sp>
            <p:nvSpPr>
              <p:cNvPr id="14" name="Rectangle 13"/>
              <p:cNvSpPr>
                <a:spLocks noRot="1" noChangeAspect="1" noMove="1" noResize="1" noEditPoints="1" noAdjustHandles="1" noChangeArrowheads="1" noChangeShapeType="1" noTextEdit="1"/>
              </p:cNvSpPr>
              <p:nvPr/>
            </p:nvSpPr>
            <p:spPr>
              <a:xfrm>
                <a:off x="6237227" y="6237312"/>
                <a:ext cx="400238" cy="369332"/>
              </a:xfrm>
              <a:prstGeom prst="rect">
                <a:avLst/>
              </a:prstGeom>
              <a:blipFill rotWithShape="0">
                <a:blip r:embed="rId5"/>
                <a:stretch>
                  <a:fillRect/>
                </a:stretch>
              </a:blipFill>
            </p:spPr>
            <p:txBody>
              <a:bodyPr/>
              <a:lstStyle/>
              <a:p>
                <a:r>
                  <a:rPr lang="en-US">
                    <a:noFill/>
                  </a:rPr>
                  <a:t> </a:t>
                </a:r>
              </a:p>
            </p:txBody>
          </p:sp>
        </mc:Fallback>
      </mc:AlternateContent>
      <p:sp>
        <p:nvSpPr>
          <p:cNvPr id="15" name="Flowchart: Connector 14"/>
          <p:cNvSpPr/>
          <p:nvPr/>
        </p:nvSpPr>
        <p:spPr>
          <a:xfrm>
            <a:off x="2471842" y="4725144"/>
            <a:ext cx="144016" cy="144016"/>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p:cNvSpPr/>
          <p:nvPr/>
        </p:nvSpPr>
        <p:spPr>
          <a:xfrm>
            <a:off x="3177369" y="4653136"/>
            <a:ext cx="144016" cy="144016"/>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p:cNvSpPr/>
          <p:nvPr/>
        </p:nvSpPr>
        <p:spPr>
          <a:xfrm>
            <a:off x="5652120" y="5877272"/>
            <a:ext cx="144016" cy="144016"/>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p:cNvSpPr/>
          <p:nvPr/>
        </p:nvSpPr>
        <p:spPr>
          <a:xfrm>
            <a:off x="3923928" y="4725144"/>
            <a:ext cx="144016" cy="144016"/>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p:cNvSpPr/>
          <p:nvPr/>
        </p:nvSpPr>
        <p:spPr>
          <a:xfrm>
            <a:off x="5378106" y="5655439"/>
            <a:ext cx="144016" cy="144016"/>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p:cNvSpPr/>
          <p:nvPr/>
        </p:nvSpPr>
        <p:spPr>
          <a:xfrm>
            <a:off x="5940152" y="5614790"/>
            <a:ext cx="144016" cy="144016"/>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p:cNvSpPr/>
          <p:nvPr/>
        </p:nvSpPr>
        <p:spPr>
          <a:xfrm>
            <a:off x="5065853" y="5799455"/>
            <a:ext cx="144016" cy="144016"/>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p:cNvSpPr/>
          <p:nvPr/>
        </p:nvSpPr>
        <p:spPr>
          <a:xfrm>
            <a:off x="2862857" y="4850286"/>
            <a:ext cx="144016" cy="144016"/>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a:off x="2615858" y="4765793"/>
            <a:ext cx="3396302" cy="603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776677" y="4781883"/>
            <a:ext cx="5099" cy="1526842"/>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Rectangle 26"/>
              <p:cNvSpPr/>
              <p:nvPr/>
            </p:nvSpPr>
            <p:spPr>
              <a:xfrm>
                <a:off x="3563888" y="6272855"/>
                <a:ext cx="50231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ko-KR" i="1">
                              <a:latin typeface="Cambria Math" panose="02040503050406030204" pitchFamily="18" charset="0"/>
                              <a:ea typeface="Cambria Math"/>
                            </a:rPr>
                          </m:ctrlPr>
                        </m:sSupPr>
                        <m:e>
                          <m:r>
                            <a:rPr lang="en-US" altLang="ko-KR" i="1">
                              <a:latin typeface="Cambria Math"/>
                              <a:ea typeface="Cambria Math"/>
                            </a:rPr>
                            <m:t>𝑥</m:t>
                          </m:r>
                        </m:e>
                        <m:sup>
                          <m:r>
                            <a:rPr lang="en-US" altLang="ko-KR" i="1">
                              <a:latin typeface="Cambria Math"/>
                              <a:ea typeface="Cambria Math"/>
                            </a:rPr>
                            <m:t>𝑐</m:t>
                          </m:r>
                        </m:sup>
                      </m:sSup>
                    </m:oMath>
                  </m:oMathPara>
                </a14:m>
                <a:endParaRPr lang="en-US" dirty="0"/>
              </a:p>
            </p:txBody>
          </p:sp>
        </mc:Choice>
        <mc:Fallback xmlns="">
          <p:sp>
            <p:nvSpPr>
              <p:cNvPr id="27" name="Rectangle 26"/>
              <p:cNvSpPr>
                <a:spLocks noRot="1" noChangeAspect="1" noMove="1" noResize="1" noEditPoints="1" noAdjustHandles="1" noChangeArrowheads="1" noChangeShapeType="1" noTextEdit="1"/>
              </p:cNvSpPr>
              <p:nvPr/>
            </p:nvSpPr>
            <p:spPr>
              <a:xfrm>
                <a:off x="3563888" y="6272855"/>
                <a:ext cx="502317" cy="369332"/>
              </a:xfrm>
              <a:prstGeom prst="rect">
                <a:avLst/>
              </a:prstGeom>
              <a:blipFill rotWithShape="0">
                <a:blip r:embed="rId6"/>
                <a:stretch>
                  <a:fillRect/>
                </a:stretch>
              </a:blipFill>
            </p:spPr>
            <p:txBody>
              <a:bodyPr/>
              <a:lstStyle/>
              <a:p>
                <a:r>
                  <a:rPr lang="en-US">
                    <a:noFill/>
                  </a:rPr>
                  <a:t> </a:t>
                </a:r>
              </a:p>
            </p:txBody>
          </p:sp>
        </mc:Fallback>
      </mc:AlternateContent>
      <p:sp>
        <p:nvSpPr>
          <p:cNvPr id="29" name="Flowchart: Connector 28"/>
          <p:cNvSpPr/>
          <p:nvPr/>
        </p:nvSpPr>
        <p:spPr>
          <a:xfrm>
            <a:off x="4794874" y="5664192"/>
            <a:ext cx="144016" cy="144016"/>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p:cNvSpPr/>
          <p:nvPr/>
        </p:nvSpPr>
        <p:spPr>
          <a:xfrm>
            <a:off x="4624305" y="5867211"/>
            <a:ext cx="144016" cy="144016"/>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p:cNvSpPr/>
          <p:nvPr/>
        </p:nvSpPr>
        <p:spPr>
          <a:xfrm>
            <a:off x="4240303" y="4869160"/>
            <a:ext cx="144016" cy="144016"/>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p:cNvSpPr/>
          <p:nvPr/>
        </p:nvSpPr>
        <p:spPr>
          <a:xfrm>
            <a:off x="3455876" y="4838042"/>
            <a:ext cx="144016" cy="144016"/>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p:nvPicPr>
        <p:blipFill>
          <a:blip r:embed="rId7"/>
          <a:stretch>
            <a:fillRect/>
          </a:stretch>
        </p:blipFill>
        <p:spPr>
          <a:xfrm>
            <a:off x="7031054" y="4345414"/>
            <a:ext cx="1915665" cy="1891898"/>
          </a:xfrm>
          <a:prstGeom prst="rect">
            <a:avLst/>
          </a:prstGeom>
        </p:spPr>
      </p:pic>
      <p:sp>
        <p:nvSpPr>
          <p:cNvPr id="17" name="Arc 16"/>
          <p:cNvSpPr/>
          <p:nvPr/>
        </p:nvSpPr>
        <p:spPr>
          <a:xfrm>
            <a:off x="3306196" y="5301207"/>
            <a:ext cx="914400" cy="1975389"/>
          </a:xfrm>
          <a:prstGeom prst="arc">
            <a:avLst>
              <a:gd name="adj1" fmla="val 10692607"/>
              <a:gd name="adj2" fmla="val 0"/>
            </a:avLst>
          </a:prstGeom>
          <a:ln>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Rectangle 38"/>
          <p:cNvSpPr/>
          <p:nvPr/>
        </p:nvSpPr>
        <p:spPr>
          <a:xfrm>
            <a:off x="7596336" y="4965104"/>
            <a:ext cx="648072" cy="6241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mc:AlternateContent xmlns:mc="http://schemas.openxmlformats.org/markup-compatibility/2006" xmlns:a14="http://schemas.microsoft.com/office/drawing/2010/main">
        <mc:Choice Requires="a14">
          <p:sp>
            <p:nvSpPr>
              <p:cNvPr id="41" name="Rectangle 40"/>
              <p:cNvSpPr/>
              <p:nvPr/>
            </p:nvSpPr>
            <p:spPr>
              <a:xfrm>
                <a:off x="7623479" y="5226208"/>
                <a:ext cx="50231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ko-KR" i="1" smtClean="0">
                              <a:solidFill>
                                <a:srgbClr val="FF0000"/>
                              </a:solidFill>
                              <a:latin typeface="Cambria Math" panose="02040503050406030204" pitchFamily="18" charset="0"/>
                              <a:ea typeface="Cambria Math"/>
                            </a:rPr>
                          </m:ctrlPr>
                        </m:sSupPr>
                        <m:e>
                          <m:r>
                            <a:rPr lang="en-US" altLang="ko-KR" i="1">
                              <a:solidFill>
                                <a:srgbClr val="FF0000"/>
                              </a:solidFill>
                              <a:latin typeface="Cambria Math"/>
                              <a:ea typeface="Cambria Math"/>
                            </a:rPr>
                            <m:t>𝑥</m:t>
                          </m:r>
                        </m:e>
                        <m:sup>
                          <m:r>
                            <a:rPr lang="en-US" altLang="ko-KR" i="1">
                              <a:solidFill>
                                <a:srgbClr val="FF0000"/>
                              </a:solidFill>
                              <a:latin typeface="Cambria Math"/>
                              <a:ea typeface="Cambria Math"/>
                            </a:rPr>
                            <m:t>𝑐</m:t>
                          </m:r>
                        </m:sup>
                      </m:sSup>
                    </m:oMath>
                  </m:oMathPara>
                </a14:m>
                <a:endParaRPr lang="en-US" dirty="0"/>
              </a:p>
            </p:txBody>
          </p:sp>
        </mc:Choice>
        <mc:Fallback xmlns="">
          <p:sp>
            <p:nvSpPr>
              <p:cNvPr id="41" name="Rectangle 40"/>
              <p:cNvSpPr>
                <a:spLocks noRot="1" noChangeAspect="1" noMove="1" noResize="1" noEditPoints="1" noAdjustHandles="1" noChangeArrowheads="1" noChangeShapeType="1" noTextEdit="1"/>
              </p:cNvSpPr>
              <p:nvPr/>
            </p:nvSpPr>
            <p:spPr>
              <a:xfrm>
                <a:off x="7623479" y="5226208"/>
                <a:ext cx="502317" cy="369332"/>
              </a:xfrm>
              <a:prstGeom prst="rect">
                <a:avLst/>
              </a:prstGeom>
              <a:blipFill rotWithShape="0">
                <a:blip r:embed="rId8"/>
                <a:stretch>
                  <a:fillRect/>
                </a:stretch>
              </a:blipFill>
            </p:spPr>
            <p:txBody>
              <a:bodyPr/>
              <a:lstStyle/>
              <a:p>
                <a:r>
                  <a:rPr lang="en-US">
                    <a:noFill/>
                  </a:rPr>
                  <a:t> </a:t>
                </a:r>
              </a:p>
            </p:txBody>
          </p:sp>
        </mc:Fallback>
      </mc:AlternateContent>
      <p:sp>
        <p:nvSpPr>
          <p:cNvPr id="42" name="Flowchart: Connector 41"/>
          <p:cNvSpPr/>
          <p:nvPr/>
        </p:nvSpPr>
        <p:spPr>
          <a:xfrm>
            <a:off x="7848364" y="5205164"/>
            <a:ext cx="144016" cy="144016"/>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1071701"/>
      </p:ext>
    </p:extLst>
  </p:cSld>
  <p:clrMapOvr>
    <a:masterClrMapping/>
  </p:clrMapOvr>
  <mc:AlternateContent xmlns:mc="http://schemas.openxmlformats.org/markup-compatibility/2006">
    <mc:Choice xmlns:p14="http://schemas.microsoft.com/office/powerpoint/2010/main" Requires="p14">
      <p:transition spd="slow" p14:dur="2000" advTm="55911"/>
    </mc:Choice>
    <mc:Fallback>
      <p:transition spd="slow" advTm="55911"/>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Contributions</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sz="2400" dirty="0" smtClean="0"/>
              <a:t>Apply </a:t>
            </a:r>
            <a:r>
              <a:rPr lang="en-US" sz="2400" dirty="0" smtClean="0">
                <a:solidFill>
                  <a:srgbClr val="FFC000"/>
                </a:solidFill>
              </a:rPr>
              <a:t>a weighted local regression</a:t>
            </a:r>
            <a:r>
              <a:rPr lang="en-US" sz="2400" dirty="0" smtClean="0"/>
              <a:t> in a high dimensional feature space</a:t>
            </a:r>
          </a:p>
          <a:p>
            <a:pPr marL="457200" indent="-457200">
              <a:buFont typeface="+mj-lt"/>
              <a:buAutoNum type="arabicPeriod"/>
            </a:pPr>
            <a:endParaRPr lang="en-US" sz="2400" dirty="0" smtClean="0"/>
          </a:p>
          <a:p>
            <a:pPr marL="342900" lvl="1" indent="-342900">
              <a:buFont typeface="Arial" pitchFamily="34" charset="0"/>
              <a:buChar char="•"/>
            </a:pPr>
            <a:endParaRPr lang="en-US" sz="2000" dirty="0" smtClean="0"/>
          </a:p>
          <a:p>
            <a:pPr lvl="1"/>
            <a:endParaRPr lang="en-US" sz="2400" dirty="0"/>
          </a:p>
        </p:txBody>
      </p:sp>
      <p:pic>
        <p:nvPicPr>
          <p:cNvPr id="5" name="Picture 4"/>
          <p:cNvPicPr>
            <a:picLocks noChangeAspect="1"/>
          </p:cNvPicPr>
          <p:nvPr/>
        </p:nvPicPr>
        <p:blipFill rotWithShape="1">
          <a:blip r:embed="rId2"/>
          <a:srcRect r="20058"/>
          <a:stretch/>
        </p:blipFill>
        <p:spPr>
          <a:xfrm>
            <a:off x="2483768" y="2556186"/>
            <a:ext cx="3816424" cy="3569977"/>
          </a:xfrm>
          <a:prstGeom prst="rect">
            <a:avLst/>
          </a:prstGeom>
        </p:spPr>
      </p:pic>
      <p:sp>
        <p:nvSpPr>
          <p:cNvPr id="7" name="TextBox 6"/>
          <p:cNvSpPr txBox="1"/>
          <p:nvPr/>
        </p:nvSpPr>
        <p:spPr>
          <a:xfrm>
            <a:off x="2051720" y="6126163"/>
            <a:ext cx="4680520" cy="369332"/>
          </a:xfrm>
          <a:prstGeom prst="rect">
            <a:avLst/>
          </a:prstGeom>
          <a:noFill/>
        </p:spPr>
        <p:txBody>
          <a:bodyPr wrap="square" rtlCol="0">
            <a:spAutoFit/>
          </a:bodyPr>
          <a:lstStyle/>
          <a:p>
            <a:pPr algn="ctr"/>
            <a:r>
              <a:rPr lang="en-US" dirty="0" smtClean="0"/>
              <a:t>Input, N = 32</a:t>
            </a:r>
            <a:endParaRPr lang="en-US" dirty="0"/>
          </a:p>
        </p:txBody>
      </p:sp>
      <p:sp>
        <p:nvSpPr>
          <p:cNvPr id="4" name="직사각형 3"/>
          <p:cNvSpPr/>
          <p:nvPr/>
        </p:nvSpPr>
        <p:spPr>
          <a:xfrm>
            <a:off x="5003440" y="6488668"/>
            <a:ext cx="4100803" cy="369332"/>
          </a:xfrm>
          <a:prstGeom prst="rect">
            <a:avLst/>
          </a:prstGeom>
        </p:spPr>
        <p:txBody>
          <a:bodyPr wrap="none">
            <a:spAutoFit/>
          </a:bodyPr>
          <a:lstStyle/>
          <a:p>
            <a:r>
              <a:rPr lang="en-US" altLang="ko-KR" dirty="0" err="1">
                <a:latin typeface="arial" panose="020B0604020202020204" pitchFamily="34" charset="0"/>
              </a:rPr>
              <a:t>Killeroo</a:t>
            </a:r>
            <a:r>
              <a:rPr lang="en-US" altLang="ko-KR" dirty="0">
                <a:latin typeface="arial" panose="020B0604020202020204" pitchFamily="34" charset="0"/>
              </a:rPr>
              <a:t> model courtesy of </a:t>
            </a:r>
            <a:r>
              <a:rPr lang="en-US" altLang="ko-KR" dirty="0" err="1">
                <a:latin typeface="arial" panose="020B0604020202020204" pitchFamily="34" charset="0"/>
              </a:rPr>
              <a:t>headus</a:t>
            </a:r>
            <a:r>
              <a:rPr lang="en-US" altLang="ko-KR" dirty="0">
                <a:latin typeface="arial" panose="020B0604020202020204" pitchFamily="34" charset="0"/>
              </a:rPr>
              <a:t> </a:t>
            </a:r>
            <a:r>
              <a:rPr lang="en-US" altLang="ko-KR" dirty="0" smtClean="0">
                <a:latin typeface="arial" panose="020B0604020202020204" pitchFamily="34" charset="0"/>
              </a:rPr>
              <a:t>3D</a:t>
            </a:r>
            <a:endParaRPr lang="ko-KR" altLang="en-US" dirty="0"/>
          </a:p>
        </p:txBody>
      </p:sp>
    </p:spTree>
    <p:extLst>
      <p:ext uri="{BB962C8B-B14F-4D97-AF65-F5344CB8AC3E}">
        <p14:creationId xmlns:p14="http://schemas.microsoft.com/office/powerpoint/2010/main" val="3534916687"/>
      </p:ext>
    </p:extLst>
  </p:cSld>
  <p:clrMapOvr>
    <a:masterClrMapping/>
  </p:clrMapOvr>
  <mc:AlternateContent xmlns:mc="http://schemas.openxmlformats.org/markup-compatibility/2006">
    <mc:Choice xmlns:p14="http://schemas.microsoft.com/office/powerpoint/2010/main" Requires="p14">
      <p:transition spd="slow" p14:dur="2000" advTm="14774"/>
    </mc:Choice>
    <mc:Fallback>
      <p:transition spd="slow" advTm="14774"/>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dirty="0" smtClean="0"/>
              <a:t>Acknowledgements</a:t>
            </a:r>
            <a:endParaRPr lang="ko-KR" altLang="en-US" dirty="0"/>
          </a:p>
        </p:txBody>
      </p:sp>
      <p:sp>
        <p:nvSpPr>
          <p:cNvPr id="3" name="Content Placeholder 2"/>
          <p:cNvSpPr>
            <a:spLocks noGrp="1"/>
          </p:cNvSpPr>
          <p:nvPr>
            <p:ph idx="1"/>
          </p:nvPr>
        </p:nvSpPr>
        <p:spPr/>
        <p:txBody>
          <a:bodyPr>
            <a:normAutofit fontScale="92500" lnSpcReduction="20000"/>
          </a:bodyPr>
          <a:lstStyle/>
          <a:p>
            <a:r>
              <a:rPr lang="en-US" altLang="ko-KR" dirty="0">
                <a:ea typeface="굴림" panose="020B0600000101010101" pitchFamily="50" charset="-127"/>
              </a:rPr>
              <a:t>Collaborators</a:t>
            </a:r>
          </a:p>
          <a:p>
            <a:pPr lvl="1"/>
            <a:r>
              <a:rPr lang="en-US" altLang="ko-KR" dirty="0" err="1" smtClean="0">
                <a:ea typeface="굴림" panose="020B0600000101010101" pitchFamily="50" charset="-127"/>
              </a:rPr>
              <a:t>Bochang</a:t>
            </a:r>
            <a:r>
              <a:rPr lang="en-US" altLang="ko-KR" dirty="0" smtClean="0">
                <a:ea typeface="굴림" panose="020B0600000101010101" pitchFamily="50" charset="-127"/>
              </a:rPr>
              <a:t> Moon; this is based on his thesis slides</a:t>
            </a:r>
          </a:p>
          <a:p>
            <a:pPr lvl="1"/>
            <a:r>
              <a:rPr lang="en-US" altLang="ko-KR" dirty="0" smtClean="0">
                <a:ea typeface="굴림" panose="020B0600000101010101" pitchFamily="50" charset="-127"/>
              </a:rPr>
              <a:t>My other students</a:t>
            </a:r>
          </a:p>
          <a:p>
            <a:pPr lvl="1"/>
            <a:endParaRPr lang="en-US" altLang="ko-KR" dirty="0">
              <a:ea typeface="굴림" panose="020B0600000101010101" pitchFamily="50" charset="-127"/>
            </a:endParaRPr>
          </a:p>
          <a:p>
            <a:r>
              <a:rPr lang="en-US" altLang="ko-KR" dirty="0">
                <a:ea typeface="굴림" panose="020B0600000101010101" pitchFamily="50" charset="-127"/>
              </a:rPr>
              <a:t>Funding sources</a:t>
            </a:r>
          </a:p>
          <a:p>
            <a:pPr lvl="1"/>
            <a:r>
              <a:rPr lang="en-US" altLang="ko-KR" dirty="0">
                <a:ea typeface="굴림" panose="020B0600000101010101" pitchFamily="50" charset="-127"/>
              </a:rPr>
              <a:t>Korea Research Foundation</a:t>
            </a:r>
          </a:p>
          <a:p>
            <a:pPr lvl="1"/>
            <a:r>
              <a:rPr lang="en-US" altLang="ko-KR" dirty="0">
                <a:ea typeface="굴림" panose="020B0600000101010101" pitchFamily="50" charset="-127"/>
              </a:rPr>
              <a:t>Ministry of Knowledge Economy</a:t>
            </a:r>
          </a:p>
          <a:p>
            <a:pPr lvl="1"/>
            <a:r>
              <a:rPr lang="en-US" altLang="ko-KR" dirty="0">
                <a:ea typeface="굴림" panose="020B0600000101010101" pitchFamily="50" charset="-127"/>
              </a:rPr>
              <a:t>Samsung</a:t>
            </a:r>
          </a:p>
          <a:p>
            <a:pPr lvl="1"/>
            <a:r>
              <a:rPr lang="en-US" altLang="ko-KR" dirty="0">
                <a:ea typeface="굴림" panose="020B0600000101010101" pitchFamily="50" charset="-127"/>
              </a:rPr>
              <a:t>Microsoft Research Asia</a:t>
            </a:r>
          </a:p>
          <a:p>
            <a:pPr lvl="1"/>
            <a:r>
              <a:rPr lang="en-US" altLang="ko-KR" dirty="0" smtClean="0">
                <a:ea typeface="굴림" panose="020B0600000101010101" pitchFamily="50" charset="-127"/>
              </a:rPr>
              <a:t>Adobe</a:t>
            </a:r>
          </a:p>
          <a:p>
            <a:pPr lvl="1"/>
            <a:r>
              <a:rPr lang="en-US" altLang="ko-KR" dirty="0" smtClean="0">
                <a:ea typeface="굴림" panose="020B0600000101010101" pitchFamily="50" charset="-127"/>
              </a:rPr>
              <a:t>Boeing</a:t>
            </a:r>
            <a:endParaRPr lang="en-US" altLang="ko-KR" dirty="0">
              <a:ea typeface="굴림" panose="020B0600000101010101" pitchFamily="50" charset="-127"/>
            </a:endParaRPr>
          </a:p>
          <a:p>
            <a:endParaRPr lang="ko-KR" altLang="en-US" dirty="0"/>
          </a:p>
        </p:txBody>
      </p:sp>
    </p:spTree>
    <p:extLst>
      <p:ext uri="{BB962C8B-B14F-4D97-AF65-F5344CB8AC3E}">
        <p14:creationId xmlns:p14="http://schemas.microsoft.com/office/powerpoint/2010/main" val="1127183823"/>
      </p:ext>
    </p:extLst>
  </p:cSld>
  <p:clrMapOvr>
    <a:masterClrMapping/>
  </p:clrMapOvr>
  <mc:AlternateContent xmlns:mc="http://schemas.openxmlformats.org/markup-compatibility/2006">
    <mc:Choice xmlns:p14="http://schemas.microsoft.com/office/powerpoint/2010/main" Requires="p14">
      <p:transition spd="slow" p14:dur="2000" advTm="14759"/>
    </mc:Choice>
    <mc:Fallback>
      <p:transition spd="slow" advTm="14759"/>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Contributions</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sz="2400" dirty="0" smtClean="0"/>
              <a:t>Apply </a:t>
            </a:r>
            <a:r>
              <a:rPr lang="en-US" sz="2400" dirty="0" smtClean="0">
                <a:solidFill>
                  <a:srgbClr val="FFC000"/>
                </a:solidFill>
              </a:rPr>
              <a:t>a weighted local regression</a:t>
            </a:r>
            <a:r>
              <a:rPr lang="en-US" sz="2400" dirty="0" smtClean="0"/>
              <a:t> in a high dimensional feature space</a:t>
            </a:r>
          </a:p>
          <a:p>
            <a:pPr marL="457200" indent="-457200">
              <a:buFont typeface="+mj-lt"/>
              <a:buAutoNum type="arabicPeriod"/>
            </a:pPr>
            <a:endParaRPr lang="en-US" sz="2400" dirty="0" smtClean="0"/>
          </a:p>
          <a:p>
            <a:pPr marL="342900" lvl="1" indent="-342900">
              <a:buFont typeface="Arial" pitchFamily="34" charset="0"/>
              <a:buChar char="•"/>
            </a:pPr>
            <a:endParaRPr lang="en-US" sz="2000" dirty="0" smtClean="0"/>
          </a:p>
          <a:p>
            <a:pPr lvl="1"/>
            <a:endParaRPr lang="en-US" sz="2400" dirty="0"/>
          </a:p>
        </p:txBody>
      </p:sp>
      <p:sp>
        <p:nvSpPr>
          <p:cNvPr id="32" name="TextBox 8"/>
          <p:cNvSpPr txBox="1">
            <a:spLocks noChangeArrowheads="1"/>
          </p:cNvSpPr>
          <p:nvPr/>
        </p:nvSpPr>
        <p:spPr bwMode="auto">
          <a:xfrm>
            <a:off x="2346960" y="5438436"/>
            <a:ext cx="208144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bg1"/>
                </a:solidFill>
                <a:latin typeface="Arial" charset="0"/>
                <a:ea typeface="ＭＳ Ｐゴシック" pitchFamily="8" charset="-128"/>
              </a:defRPr>
            </a:lvl1pPr>
            <a:lvl2pPr marL="742950" indent="-285750" eaLnBrk="0" hangingPunct="0">
              <a:spcBef>
                <a:spcPct val="20000"/>
              </a:spcBef>
              <a:buFont typeface="Arial" charset="0"/>
              <a:buChar char="–"/>
              <a:defRPr sz="2800">
                <a:solidFill>
                  <a:schemeClr val="bg1"/>
                </a:solidFill>
                <a:latin typeface="Arial" charset="0"/>
                <a:ea typeface="ＭＳ Ｐゴシック" pitchFamily="8"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pitchFamily="8"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pitchFamily="8"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pitchFamily="8" charset="-128"/>
              </a:defRPr>
            </a:lvl5pPr>
            <a:lvl6pPr marL="25146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6pPr>
            <a:lvl7pPr marL="29718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7pPr>
            <a:lvl8pPr marL="34290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8pPr>
            <a:lvl9pPr marL="38862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9p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smtClean="0">
                <a:ln>
                  <a:noFill/>
                </a:ln>
                <a:solidFill>
                  <a:srgbClr val="FFFFFF"/>
                </a:solidFill>
                <a:effectLst/>
                <a:uLnTx/>
                <a:uFillTx/>
                <a:latin typeface="Arial" charset="0"/>
                <a:ea typeface="ＭＳ Ｐゴシック" pitchFamily="8" charset="-128"/>
              </a:rPr>
              <a:t>Linear Approx.</a:t>
            </a:r>
          </a:p>
          <a:p>
            <a:pPr marL="0" marR="0" lvl="0" indent="0" algn="ctr" defTabSz="4572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smtClean="0">
                <a:ln>
                  <a:noFill/>
                </a:ln>
                <a:solidFill>
                  <a:srgbClr val="FFFFFF"/>
                </a:solidFill>
                <a:effectLst/>
                <a:uLnTx/>
                <a:uFillTx/>
                <a:latin typeface="Arial" charset="0"/>
                <a:ea typeface="ＭＳ Ｐゴシック" pitchFamily="8" charset="-128"/>
              </a:rPr>
              <a:t>rMSE</a:t>
            </a:r>
            <a:r>
              <a:rPr kumimoji="0" lang="en-US" altLang="en-US" sz="1800" b="0" i="0" u="none" strike="noStrike" kern="0" cap="none" spc="0" normalizeH="0" baseline="0" noProof="0" dirty="0" smtClean="0">
                <a:ln>
                  <a:noFill/>
                </a:ln>
                <a:solidFill>
                  <a:srgbClr val="FFFFFF"/>
                </a:solidFill>
                <a:effectLst/>
                <a:uLnTx/>
                <a:uFillTx/>
                <a:latin typeface="Arial" charset="0"/>
                <a:ea typeface="ＭＳ Ｐゴシック" pitchFamily="8" charset="-128"/>
              </a:rPr>
              <a:t> 0.50889</a:t>
            </a:r>
          </a:p>
          <a:p>
            <a:pPr marL="0" marR="0" lvl="0" indent="0" algn="ctr" defTabSz="457200" eaLnBrk="1" fontAlgn="base" latinLnBrk="0" hangingPunct="1">
              <a:lnSpc>
                <a:spcPct val="100000"/>
              </a:lnSpc>
              <a:spcBef>
                <a:spcPct val="0"/>
              </a:spcBef>
              <a:spcAft>
                <a:spcPct val="0"/>
              </a:spcAft>
              <a:buClrTx/>
              <a:buSzTx/>
              <a:buFont typeface="Arial" charset="0"/>
              <a:buNone/>
              <a:tabLst/>
              <a:defRPr/>
            </a:pPr>
            <a:r>
              <a:rPr kumimoji="0" lang="en-US" altLang="en-US" sz="1800" b="0" i="0" u="none" strike="noStrike" kern="0" cap="none" spc="0" normalizeH="0" baseline="0" noProof="0" dirty="0">
                <a:ln>
                  <a:noFill/>
                </a:ln>
                <a:solidFill>
                  <a:srgbClr val="FFFFFF"/>
                </a:solidFill>
                <a:effectLst/>
                <a:uLnTx/>
                <a:uFillTx/>
                <a:latin typeface="Arial" charset="0"/>
                <a:ea typeface="ＭＳ Ｐゴシック" pitchFamily="8" charset="-128"/>
              </a:rPr>
              <a:t>[</a:t>
            </a:r>
            <a:r>
              <a:rPr kumimoji="0" lang="en-US" altLang="en-US" sz="1800" b="0" i="0" u="none" strike="noStrike" kern="0" cap="none" spc="0" normalizeH="0" baseline="0" noProof="0" dirty="0" err="1">
                <a:ln>
                  <a:noFill/>
                </a:ln>
                <a:solidFill>
                  <a:srgbClr val="FFFFFF"/>
                </a:solidFill>
                <a:effectLst/>
                <a:uLnTx/>
                <a:uFillTx/>
                <a:latin typeface="Arial" charset="0"/>
                <a:ea typeface="ＭＳ Ｐゴシック" pitchFamily="8" charset="-128"/>
              </a:rPr>
              <a:t>Bauszat</a:t>
            </a:r>
            <a:r>
              <a:rPr kumimoji="0" lang="en-US" altLang="en-US" sz="1800" b="0" i="0" u="none" strike="noStrike" kern="0" cap="none" spc="0" normalizeH="0" baseline="0" noProof="0" dirty="0">
                <a:ln>
                  <a:noFill/>
                </a:ln>
                <a:solidFill>
                  <a:srgbClr val="FFFFFF"/>
                </a:solidFill>
                <a:effectLst/>
                <a:uLnTx/>
                <a:uFillTx/>
                <a:latin typeface="Arial" charset="0"/>
                <a:ea typeface="ＭＳ Ｐゴシック" pitchFamily="8" charset="-128"/>
              </a:rPr>
              <a:t> et al. </a:t>
            </a:r>
            <a:r>
              <a:rPr kumimoji="0" lang="en-US" altLang="en-US" sz="1800" b="0" i="0" u="none" strike="noStrike" kern="0" cap="none" spc="0" normalizeH="0" baseline="0" noProof="0" dirty="0" smtClean="0">
                <a:ln>
                  <a:noFill/>
                </a:ln>
                <a:solidFill>
                  <a:srgbClr val="FFFFFF"/>
                </a:solidFill>
                <a:effectLst/>
                <a:uLnTx/>
                <a:uFillTx/>
                <a:latin typeface="Arial" charset="0"/>
                <a:ea typeface="ＭＳ Ｐゴシック" pitchFamily="8" charset="-128"/>
              </a:rPr>
              <a:t>11</a:t>
            </a:r>
            <a:r>
              <a:rPr kumimoji="0" lang="en-US" altLang="en-US" sz="1800" b="0" i="0" u="none" strike="noStrike" kern="0" cap="none" spc="0" normalizeH="0" baseline="0" noProof="0" dirty="0">
                <a:ln>
                  <a:noFill/>
                </a:ln>
                <a:solidFill>
                  <a:srgbClr val="FFFFFF"/>
                </a:solidFill>
                <a:effectLst/>
                <a:uLnTx/>
                <a:uFillTx/>
                <a:latin typeface="Arial" charset="0"/>
                <a:ea typeface="ＭＳ Ｐゴシック" pitchFamily="8" charset="-128"/>
              </a:rPr>
              <a:t>]</a:t>
            </a:r>
          </a:p>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srgbClr val="FFFFFF"/>
              </a:solidFill>
              <a:effectLst/>
              <a:uLnTx/>
              <a:uFillTx/>
              <a:latin typeface="Arial" charset="0"/>
              <a:ea typeface="ＭＳ Ｐゴシック" pitchFamily="8" charset="-128"/>
            </a:endParaRPr>
          </a:p>
        </p:txBody>
      </p:sp>
      <p:sp>
        <p:nvSpPr>
          <p:cNvPr id="33" name="TextBox 9"/>
          <p:cNvSpPr txBox="1">
            <a:spLocks noChangeArrowheads="1"/>
          </p:cNvSpPr>
          <p:nvPr/>
        </p:nvSpPr>
        <p:spPr bwMode="auto">
          <a:xfrm>
            <a:off x="4531361" y="5438436"/>
            <a:ext cx="2081444"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bg1"/>
                </a:solidFill>
                <a:latin typeface="Arial" charset="0"/>
                <a:ea typeface="ＭＳ Ｐゴシック" pitchFamily="8" charset="-128"/>
              </a:defRPr>
            </a:lvl1pPr>
            <a:lvl2pPr marL="742950" indent="-285750" eaLnBrk="0" hangingPunct="0">
              <a:spcBef>
                <a:spcPct val="20000"/>
              </a:spcBef>
              <a:buFont typeface="Arial" charset="0"/>
              <a:buChar char="–"/>
              <a:defRPr sz="2800">
                <a:solidFill>
                  <a:schemeClr val="bg1"/>
                </a:solidFill>
                <a:latin typeface="Arial" charset="0"/>
                <a:ea typeface="ＭＳ Ｐゴシック" pitchFamily="8"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pitchFamily="8"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pitchFamily="8"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pitchFamily="8" charset="-128"/>
              </a:defRPr>
            </a:lvl5pPr>
            <a:lvl6pPr marL="25146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6pPr>
            <a:lvl7pPr marL="29718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7pPr>
            <a:lvl8pPr marL="34290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8pPr>
            <a:lvl9pPr marL="38862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9p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00B0F0"/>
                </a:solidFill>
                <a:effectLst/>
                <a:uLnTx/>
                <a:uFillTx/>
                <a:latin typeface="Arial" charset="0"/>
                <a:ea typeface="ＭＳ Ｐゴシック" pitchFamily="8" charset="-128"/>
              </a:rPr>
              <a:t>Ours</a:t>
            </a:r>
          </a:p>
          <a:p>
            <a:pPr marL="0" marR="0" lvl="0" indent="0" algn="ctr" defTabSz="4572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0B0F0"/>
                </a:solidFill>
                <a:effectLst/>
                <a:uLnTx/>
                <a:uFillTx/>
                <a:latin typeface="Arial" charset="0"/>
                <a:ea typeface="ＭＳ Ｐゴシック" pitchFamily="8" charset="-128"/>
              </a:rPr>
              <a:t>rMSE</a:t>
            </a:r>
            <a:r>
              <a:rPr kumimoji="0" lang="en-US" altLang="en-US" sz="1800" b="0" i="0" u="none" strike="noStrike" kern="0" cap="none" spc="0" normalizeH="0" baseline="0" noProof="0" dirty="0">
                <a:ln>
                  <a:noFill/>
                </a:ln>
                <a:solidFill>
                  <a:srgbClr val="00B0F0"/>
                </a:solidFill>
                <a:effectLst/>
                <a:uLnTx/>
                <a:uFillTx/>
                <a:latin typeface="Arial" charset="0"/>
                <a:ea typeface="ＭＳ Ｐゴシック" pitchFamily="8" charset="-128"/>
              </a:rPr>
              <a:t> 0.00176</a:t>
            </a:r>
          </a:p>
        </p:txBody>
      </p:sp>
      <p:sp>
        <p:nvSpPr>
          <p:cNvPr id="34" name="TextBox 9"/>
          <p:cNvSpPr txBox="1">
            <a:spLocks noChangeArrowheads="1"/>
          </p:cNvSpPr>
          <p:nvPr/>
        </p:nvSpPr>
        <p:spPr bwMode="auto">
          <a:xfrm>
            <a:off x="6715760" y="5438436"/>
            <a:ext cx="20814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bg1"/>
                </a:solidFill>
                <a:latin typeface="Arial" charset="0"/>
                <a:ea typeface="ＭＳ Ｐゴシック" pitchFamily="8" charset="-128"/>
              </a:defRPr>
            </a:lvl1pPr>
            <a:lvl2pPr marL="742950" indent="-285750" eaLnBrk="0" hangingPunct="0">
              <a:spcBef>
                <a:spcPct val="20000"/>
              </a:spcBef>
              <a:buFont typeface="Arial" charset="0"/>
              <a:buChar char="–"/>
              <a:defRPr sz="2800">
                <a:solidFill>
                  <a:schemeClr val="bg1"/>
                </a:solidFill>
                <a:latin typeface="Arial" charset="0"/>
                <a:ea typeface="ＭＳ Ｐゴシック" pitchFamily="8"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pitchFamily="8"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pitchFamily="8"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pitchFamily="8" charset="-128"/>
              </a:defRPr>
            </a:lvl5pPr>
            <a:lvl6pPr marL="25146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6pPr>
            <a:lvl7pPr marL="29718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7pPr>
            <a:lvl8pPr marL="34290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8pPr>
            <a:lvl9pPr marL="38862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9p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smtClean="0">
                <a:ln>
                  <a:noFill/>
                </a:ln>
                <a:solidFill>
                  <a:srgbClr val="FFFFFF"/>
                </a:solidFill>
                <a:effectLst/>
                <a:uLnTx/>
                <a:uFillTx/>
                <a:latin typeface="Arial" charset="0"/>
                <a:ea typeface="ＭＳ Ｐゴシック" pitchFamily="8" charset="-128"/>
              </a:rPr>
              <a:t>Reference</a:t>
            </a:r>
          </a:p>
          <a:p>
            <a:pPr marL="0" marR="0" lvl="0" indent="0" algn="ctr" defTabSz="4572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smtClean="0">
                <a:ln>
                  <a:noFill/>
                </a:ln>
                <a:solidFill>
                  <a:srgbClr val="FFFFFF"/>
                </a:solidFill>
                <a:effectLst/>
                <a:uLnTx/>
                <a:uFillTx/>
                <a:latin typeface="Arial" charset="0"/>
                <a:ea typeface="ＭＳ Ｐゴシック" pitchFamily="8" charset="-128"/>
              </a:rPr>
              <a:t>16K </a:t>
            </a:r>
            <a:r>
              <a:rPr kumimoji="0" lang="en-US" altLang="en-US" sz="1800" b="0" i="0" u="none" strike="noStrike" kern="0" cap="none" spc="0" normalizeH="0" baseline="0" noProof="0" dirty="0" err="1" smtClean="0">
                <a:ln>
                  <a:noFill/>
                </a:ln>
                <a:solidFill>
                  <a:srgbClr val="FFFFFF"/>
                </a:solidFill>
                <a:effectLst/>
                <a:uLnTx/>
                <a:uFillTx/>
                <a:latin typeface="Arial" charset="0"/>
                <a:ea typeface="ＭＳ Ｐゴシック" pitchFamily="8" charset="-128"/>
              </a:rPr>
              <a:t>spp</a:t>
            </a:r>
            <a:endParaRPr kumimoji="0" lang="en-US" altLang="en-US" sz="1800" b="0" i="0" u="none" strike="noStrike" kern="0" cap="none" spc="0" normalizeH="0" baseline="0" noProof="0" dirty="0">
              <a:ln>
                <a:noFill/>
              </a:ln>
              <a:solidFill>
                <a:srgbClr val="FFFFFF"/>
              </a:solidFill>
              <a:effectLst/>
              <a:uLnTx/>
              <a:uFillTx/>
              <a:latin typeface="Arial" charset="0"/>
              <a:ea typeface="ＭＳ Ｐゴシック" pitchFamily="8" charset="-128"/>
            </a:endParaRPr>
          </a:p>
        </p:txBody>
      </p:sp>
      <p:sp>
        <p:nvSpPr>
          <p:cNvPr id="35" name="TextBox 9"/>
          <p:cNvSpPr txBox="1">
            <a:spLocks noChangeArrowheads="1"/>
          </p:cNvSpPr>
          <p:nvPr/>
        </p:nvSpPr>
        <p:spPr bwMode="auto">
          <a:xfrm>
            <a:off x="162560" y="5438436"/>
            <a:ext cx="20814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bg1"/>
                </a:solidFill>
                <a:latin typeface="Arial" charset="0"/>
                <a:ea typeface="ＭＳ Ｐゴシック" pitchFamily="8" charset="-128"/>
              </a:defRPr>
            </a:lvl1pPr>
            <a:lvl2pPr marL="742950" indent="-285750" eaLnBrk="0" hangingPunct="0">
              <a:spcBef>
                <a:spcPct val="20000"/>
              </a:spcBef>
              <a:buFont typeface="Arial" charset="0"/>
              <a:buChar char="–"/>
              <a:defRPr sz="2800">
                <a:solidFill>
                  <a:schemeClr val="bg1"/>
                </a:solidFill>
                <a:latin typeface="Arial" charset="0"/>
                <a:ea typeface="ＭＳ Ｐゴシック" pitchFamily="8"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pitchFamily="8"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pitchFamily="8"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pitchFamily="8" charset="-128"/>
              </a:defRPr>
            </a:lvl5pPr>
            <a:lvl6pPr marL="25146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6pPr>
            <a:lvl7pPr marL="29718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7pPr>
            <a:lvl8pPr marL="34290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8pPr>
            <a:lvl9pPr marL="38862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9p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smtClean="0">
                <a:ln>
                  <a:noFill/>
                </a:ln>
                <a:solidFill>
                  <a:srgbClr val="FFFFFF"/>
                </a:solidFill>
                <a:effectLst/>
                <a:uLnTx/>
                <a:uFillTx/>
                <a:latin typeface="Arial" charset="0"/>
                <a:ea typeface="ＭＳ Ｐゴシック" pitchFamily="8" charset="-128"/>
              </a:rPr>
              <a:t>MC Input</a:t>
            </a:r>
          </a:p>
          <a:p>
            <a:pPr marL="0" marR="0" lvl="0" indent="0" algn="ctr" defTabSz="4572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smtClean="0">
                <a:ln>
                  <a:noFill/>
                </a:ln>
                <a:solidFill>
                  <a:srgbClr val="FFFFFF"/>
                </a:solidFill>
                <a:effectLst/>
                <a:uLnTx/>
                <a:uFillTx/>
                <a:latin typeface="Arial" charset="0"/>
                <a:ea typeface="ＭＳ Ｐゴシック" pitchFamily="8" charset="-128"/>
              </a:rPr>
              <a:t>32 </a:t>
            </a:r>
            <a:r>
              <a:rPr kumimoji="0" lang="en-US" altLang="en-US" sz="1800" b="0" i="0" u="none" strike="noStrike" kern="0" cap="none" spc="0" normalizeH="0" baseline="0" noProof="0" dirty="0" err="1" smtClean="0">
                <a:ln>
                  <a:noFill/>
                </a:ln>
                <a:solidFill>
                  <a:srgbClr val="FFFFFF"/>
                </a:solidFill>
                <a:effectLst/>
                <a:uLnTx/>
                <a:uFillTx/>
                <a:latin typeface="Arial" charset="0"/>
                <a:ea typeface="ＭＳ Ｐゴシック" pitchFamily="8" charset="-128"/>
              </a:rPr>
              <a:t>spp</a:t>
            </a:r>
            <a:endParaRPr kumimoji="0" lang="en-US" altLang="en-US" sz="1800" b="0" i="0" u="none" strike="noStrike" kern="0" cap="none" spc="0" normalizeH="0" baseline="0" noProof="0" dirty="0">
              <a:ln>
                <a:noFill/>
              </a:ln>
              <a:solidFill>
                <a:srgbClr val="FFFFFF"/>
              </a:solidFill>
              <a:effectLst/>
              <a:uLnTx/>
              <a:uFillTx/>
              <a:latin typeface="Arial" charset="0"/>
              <a:ea typeface="ＭＳ Ｐゴシック" pitchFamily="8" charset="-128"/>
            </a:endParaRPr>
          </a:p>
        </p:txBody>
      </p:sp>
      <p:pic>
        <p:nvPicPr>
          <p:cNvPr id="36" name="Picture 2" descr="C:\CONF\SIGA13\paper_revision_1st\fig\derivatives\in_32.0_killeroo-gold-test.tiff"/>
          <p:cNvPicPr>
            <a:picLocks noChangeAspect="1" noChangeArrowheads="1"/>
          </p:cNvPicPr>
          <p:nvPr/>
        </p:nvPicPr>
        <p:blipFill rotWithShape="1">
          <a:blip r:embed="rId4">
            <a:extLst>
              <a:ext uri="{28A0092B-C50C-407E-A947-70E740481C1C}">
                <a14:useLocalDpi xmlns:a14="http://schemas.microsoft.com/office/drawing/2010/main" val="0"/>
              </a:ext>
            </a:extLst>
          </a:blip>
          <a:srcRect l="10000" t="14759" r="67273" b="54862"/>
          <a:stretch/>
        </p:blipFill>
        <p:spPr bwMode="auto">
          <a:xfrm>
            <a:off x="162560" y="3356992"/>
            <a:ext cx="2081444" cy="2081444"/>
          </a:xfrm>
          <a:prstGeom prst="rect">
            <a:avLst/>
          </a:prstGeom>
          <a:noFill/>
          <a:ln w="25400">
            <a:solidFill>
              <a:srgbClr val="E30078"/>
            </a:solidFill>
          </a:ln>
          <a:extLst>
            <a:ext uri="{909E8E84-426E-40DD-AFC4-6F175D3DCCD1}">
              <a14:hiddenFill xmlns:a14="http://schemas.microsoft.com/office/drawing/2010/main">
                <a:solidFill>
                  <a:srgbClr val="FFFFFF"/>
                </a:solidFill>
              </a14:hiddenFill>
            </a:ext>
          </a:extLst>
        </p:spPr>
      </p:pic>
      <p:pic>
        <p:nvPicPr>
          <p:cNvPr id="3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0000" t="14763" r="67273" b="54860"/>
          <a:stretch/>
        </p:blipFill>
        <p:spPr bwMode="auto">
          <a:xfrm>
            <a:off x="2367280" y="3356992"/>
            <a:ext cx="2081444" cy="2081444"/>
          </a:xfrm>
          <a:prstGeom prst="rect">
            <a:avLst/>
          </a:prstGeom>
          <a:noFill/>
          <a:ln w="25400">
            <a:solidFill>
              <a:srgbClr val="E30078"/>
            </a:solidFill>
          </a:ln>
          <a:extLst>
            <a:ext uri="{909E8E84-426E-40DD-AFC4-6F175D3DCCD1}">
              <a14:hiddenFill xmlns:a14="http://schemas.microsoft.com/office/drawing/2010/main">
                <a:solidFill>
                  <a:srgbClr val="FFFFFF"/>
                </a:solidFill>
              </a14:hiddenFill>
            </a:ext>
          </a:extLst>
        </p:spPr>
      </p:pic>
      <p:pic>
        <p:nvPicPr>
          <p:cNvPr id="3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000" t="14763" r="67273" b="54860"/>
          <a:stretch/>
        </p:blipFill>
        <p:spPr bwMode="auto">
          <a:xfrm>
            <a:off x="4572000" y="3356992"/>
            <a:ext cx="2081444" cy="2081444"/>
          </a:xfrm>
          <a:prstGeom prst="rect">
            <a:avLst/>
          </a:prstGeom>
          <a:noFill/>
          <a:ln w="25400">
            <a:solidFill>
              <a:srgbClr val="E30078"/>
            </a:solidFill>
          </a:ln>
          <a:extLst>
            <a:ext uri="{909E8E84-426E-40DD-AFC4-6F175D3DCCD1}">
              <a14:hiddenFill xmlns:a14="http://schemas.microsoft.com/office/drawing/2010/main">
                <a:solidFill>
                  <a:srgbClr val="FFFFFF"/>
                </a:solidFill>
              </a14:hiddenFill>
            </a:ext>
          </a:extLst>
        </p:spPr>
      </p:pic>
      <p:pic>
        <p:nvPicPr>
          <p:cNvPr id="39"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0000" t="14763" r="67273" b="54860"/>
          <a:stretch/>
        </p:blipFill>
        <p:spPr bwMode="auto">
          <a:xfrm>
            <a:off x="6776720" y="3356992"/>
            <a:ext cx="2081444" cy="2081444"/>
          </a:xfrm>
          <a:prstGeom prst="rect">
            <a:avLst/>
          </a:prstGeom>
          <a:noFill/>
          <a:ln w="25400">
            <a:solidFill>
              <a:srgbClr val="E30078"/>
            </a:solidFill>
          </a:ln>
          <a:extLst>
            <a:ext uri="{909E8E84-426E-40DD-AFC4-6F175D3DCCD1}">
              <a14:hiddenFill xmlns:a14="http://schemas.microsoft.com/office/drawing/2010/main">
                <a:solidFill>
                  <a:srgbClr val="FFFFFF"/>
                </a:solidFill>
              </a14:hiddenFill>
            </a:ext>
          </a:extLst>
        </p:spPr>
      </p:pic>
      <p:cxnSp>
        <p:nvCxnSpPr>
          <p:cNvPr id="40" name="Straight Connector 39"/>
          <p:cNvCxnSpPr/>
          <p:nvPr/>
        </p:nvCxnSpPr>
        <p:spPr>
          <a:xfrm flipV="1">
            <a:off x="3034383" y="4397714"/>
            <a:ext cx="533614" cy="677650"/>
          </a:xfrm>
          <a:prstGeom prst="line">
            <a:avLst/>
          </a:prstGeom>
          <a:noFill/>
          <a:ln w="25400" cap="flat" cmpd="sng" algn="ctr">
            <a:solidFill>
              <a:srgbClr val="00FF00"/>
            </a:solidFill>
            <a:prstDash val="solid"/>
            <a:tailEnd type="triangle"/>
          </a:ln>
          <a:effectLst>
            <a:outerShdw blurRad="40000" dist="20000" dir="5400000" rotWithShape="0">
              <a:srgbClr val="000000">
                <a:alpha val="38000"/>
              </a:srgbClr>
            </a:outerShdw>
          </a:effectLst>
        </p:spPr>
      </p:cxnSp>
      <p:cxnSp>
        <p:nvCxnSpPr>
          <p:cNvPr id="41" name="Straight Connector 40"/>
          <p:cNvCxnSpPr/>
          <p:nvPr/>
        </p:nvCxnSpPr>
        <p:spPr>
          <a:xfrm flipV="1">
            <a:off x="5223927" y="4405825"/>
            <a:ext cx="533614" cy="677650"/>
          </a:xfrm>
          <a:prstGeom prst="line">
            <a:avLst/>
          </a:prstGeom>
          <a:noFill/>
          <a:ln w="25400" cap="flat" cmpd="sng" algn="ctr">
            <a:solidFill>
              <a:srgbClr val="00FF00"/>
            </a:solidFill>
            <a:prstDash val="solid"/>
            <a:tailEnd type="triangle"/>
          </a:ln>
          <a:effectLst>
            <a:outerShdw blurRad="40000" dist="20000" dir="5400000" rotWithShape="0">
              <a:srgbClr val="000000">
                <a:alpha val="38000"/>
              </a:srgbClr>
            </a:outerShdw>
          </a:effectLst>
        </p:spPr>
      </p:cxnSp>
      <mc:AlternateContent xmlns:mc="http://schemas.openxmlformats.org/markup-compatibility/2006">
        <mc:Choice xmlns:a14="http://schemas.microsoft.com/office/drawing/2010/main" Requires="a14">
          <p:sp>
            <p:nvSpPr>
              <p:cNvPr id="42" name="Rectangle 41"/>
              <p:cNvSpPr/>
              <p:nvPr/>
            </p:nvSpPr>
            <p:spPr>
              <a:xfrm>
                <a:off x="2411760" y="2458360"/>
                <a:ext cx="1779398" cy="7460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ko-KR" i="1">
                          <a:latin typeface="Cambria Math"/>
                          <a:ea typeface="Cambria Math"/>
                        </a:rPr>
                        <m:t>𝐾</m:t>
                      </m:r>
                      <m:r>
                        <a:rPr lang="en-US" altLang="ko-KR" i="1">
                          <a:latin typeface="Cambria Math"/>
                          <a:ea typeface="Cambria Math"/>
                        </a:rPr>
                        <m:t>(</m:t>
                      </m:r>
                      <m:f>
                        <m:fPr>
                          <m:ctrlPr>
                            <a:rPr lang="en-US" altLang="ko-KR" i="1">
                              <a:latin typeface="Cambria Math" panose="02040503050406030204" pitchFamily="18" charset="0"/>
                              <a:ea typeface="Cambria Math"/>
                            </a:rPr>
                          </m:ctrlPr>
                        </m:fPr>
                        <m:num>
                          <m:r>
                            <a:rPr lang="en-US" altLang="ko-KR" i="1">
                              <a:latin typeface="Cambria Math"/>
                              <a:ea typeface="Cambria Math"/>
                            </a:rPr>
                            <m:t>𝑑𝑖𝑠𝑡</m:t>
                          </m:r>
                          <m:d>
                            <m:dPr>
                              <m:ctrlPr>
                                <a:rPr lang="en-US" altLang="ko-KR" i="1">
                                  <a:latin typeface="Cambria Math" panose="02040503050406030204" pitchFamily="18" charset="0"/>
                                  <a:ea typeface="Cambria Math"/>
                                </a:rPr>
                              </m:ctrlPr>
                            </m:dPr>
                            <m:e>
                              <m:sSup>
                                <m:sSupPr>
                                  <m:ctrlPr>
                                    <a:rPr lang="en-US" altLang="ko-KR" i="1">
                                      <a:latin typeface="Cambria Math" panose="02040503050406030204" pitchFamily="18" charset="0"/>
                                      <a:ea typeface="Cambria Math"/>
                                    </a:rPr>
                                  </m:ctrlPr>
                                </m:sSupPr>
                                <m:e>
                                  <m:r>
                                    <a:rPr lang="en-US" altLang="ko-KR" i="1">
                                      <a:latin typeface="Cambria Math"/>
                                      <a:ea typeface="Cambria Math"/>
                                    </a:rPr>
                                    <m:t>𝑥</m:t>
                                  </m:r>
                                </m:e>
                                <m:sup>
                                  <m:r>
                                    <a:rPr lang="en-US" altLang="ko-KR" i="1">
                                      <a:latin typeface="Cambria Math"/>
                                      <a:ea typeface="Cambria Math"/>
                                    </a:rPr>
                                    <m:t>𝑖</m:t>
                                  </m:r>
                                </m:sup>
                              </m:sSup>
                              <m:r>
                                <a:rPr lang="en-US" altLang="ko-KR" i="1">
                                  <a:latin typeface="Cambria Math"/>
                                  <a:ea typeface="Cambria Math"/>
                                </a:rPr>
                                <m:t>,</m:t>
                              </m:r>
                              <m:sSup>
                                <m:sSupPr>
                                  <m:ctrlPr>
                                    <a:rPr lang="en-US" altLang="ko-KR" i="1">
                                      <a:latin typeface="Cambria Math" panose="02040503050406030204" pitchFamily="18" charset="0"/>
                                      <a:ea typeface="Cambria Math"/>
                                    </a:rPr>
                                  </m:ctrlPr>
                                </m:sSupPr>
                                <m:e>
                                  <m:r>
                                    <a:rPr lang="en-US" altLang="ko-KR" i="1">
                                      <a:latin typeface="Cambria Math"/>
                                      <a:ea typeface="Cambria Math"/>
                                    </a:rPr>
                                    <m:t>𝑥</m:t>
                                  </m:r>
                                </m:e>
                                <m:sup>
                                  <m:r>
                                    <a:rPr lang="en-US" altLang="ko-KR" i="1">
                                      <a:latin typeface="Cambria Math"/>
                                      <a:ea typeface="Cambria Math"/>
                                    </a:rPr>
                                    <m:t>𝑐</m:t>
                                  </m:r>
                                </m:sup>
                              </m:sSup>
                            </m:e>
                          </m:d>
                        </m:num>
                        <m:den>
                          <m:r>
                            <a:rPr lang="en-US" altLang="ko-KR" b="1" i="1">
                              <a:solidFill>
                                <a:srgbClr val="FFC000"/>
                              </a:solidFill>
                              <a:latin typeface="Cambria Math"/>
                              <a:ea typeface="Cambria Math"/>
                            </a:rPr>
                            <m:t>𝒉</m:t>
                          </m:r>
                          <m:sSub>
                            <m:sSubPr>
                              <m:ctrlPr>
                                <a:rPr lang="en-US" altLang="ko-KR" b="1" i="1">
                                  <a:solidFill>
                                    <a:srgbClr val="FFC000"/>
                                  </a:solidFill>
                                  <a:latin typeface="Cambria Math" panose="02040503050406030204" pitchFamily="18" charset="0"/>
                                  <a:ea typeface="Cambria Math"/>
                                </a:rPr>
                              </m:ctrlPr>
                            </m:sSubPr>
                            <m:e>
                              <m:r>
                                <a:rPr lang="en-US" altLang="ko-KR" b="1" i="1">
                                  <a:solidFill>
                                    <a:srgbClr val="FFC000"/>
                                  </a:solidFill>
                                  <a:latin typeface="Cambria Math" panose="02040503050406030204" pitchFamily="18" charset="0"/>
                                  <a:ea typeface="Cambria Math"/>
                                </a:rPr>
                                <m:t>𝒃</m:t>
                              </m:r>
                            </m:e>
                            <m:sub>
                              <m:r>
                                <a:rPr lang="en-US" altLang="ko-KR" b="1" i="1">
                                  <a:solidFill>
                                    <a:srgbClr val="FFC000"/>
                                  </a:solidFill>
                                  <a:latin typeface="Cambria Math" panose="02040503050406030204" pitchFamily="18" charset="0"/>
                                  <a:ea typeface="Cambria Math"/>
                                </a:rPr>
                                <m:t>𝒋</m:t>
                              </m:r>
                            </m:sub>
                          </m:sSub>
                        </m:den>
                      </m:f>
                      <m:r>
                        <a:rPr lang="en-US" altLang="ko-KR" i="1">
                          <a:latin typeface="Cambria Math"/>
                          <a:ea typeface="Cambria Math"/>
                        </a:rPr>
                        <m:t>)</m:t>
                      </m:r>
                    </m:oMath>
                  </m:oMathPara>
                </a14:m>
                <a:endParaRPr lang="en-US" dirty="0"/>
              </a:p>
            </p:txBody>
          </p:sp>
        </mc:Choice>
        <mc:Fallback>
          <p:sp>
            <p:nvSpPr>
              <p:cNvPr id="42" name="Rectangle 41"/>
              <p:cNvSpPr>
                <a:spLocks noRot="1" noChangeAspect="1" noMove="1" noResize="1" noEditPoints="1" noAdjustHandles="1" noChangeArrowheads="1" noChangeShapeType="1" noTextEdit="1"/>
              </p:cNvSpPr>
              <p:nvPr/>
            </p:nvSpPr>
            <p:spPr>
              <a:xfrm>
                <a:off x="2411760" y="2458360"/>
                <a:ext cx="1779398" cy="746038"/>
              </a:xfrm>
              <a:prstGeom prst="rect">
                <a:avLst/>
              </a:prstGeom>
              <a:blipFill rotWithShape="0">
                <a:blip r:embed="rId8"/>
                <a:stretch>
                  <a:fillRect/>
                </a:stretch>
              </a:blipFill>
            </p:spPr>
            <p:txBody>
              <a:bodyPr/>
              <a:lstStyle/>
              <a:p>
                <a:r>
                  <a:rPr lang="ko-KR" altLang="en-US">
                    <a:noFill/>
                  </a:rPr>
                  <a:t> </a:t>
                </a:r>
              </a:p>
            </p:txBody>
          </p:sp>
        </mc:Fallback>
      </mc:AlternateContent>
      <mc:AlternateContent xmlns:mc="http://schemas.openxmlformats.org/markup-compatibility/2006">
        <mc:Choice xmlns:a14="http://schemas.microsoft.com/office/drawing/2010/main" Requires="a14">
          <p:sp>
            <p:nvSpPr>
              <p:cNvPr id="43" name="Rectangle 42"/>
              <p:cNvSpPr/>
              <p:nvPr/>
            </p:nvSpPr>
            <p:spPr>
              <a:xfrm>
                <a:off x="4801954" y="2458360"/>
                <a:ext cx="1779398" cy="7460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ko-KR" i="1">
                          <a:latin typeface="Cambria Math"/>
                          <a:ea typeface="Cambria Math"/>
                        </a:rPr>
                        <m:t>𝐾</m:t>
                      </m:r>
                      <m:r>
                        <a:rPr lang="en-US" altLang="ko-KR" i="1">
                          <a:latin typeface="Cambria Math"/>
                          <a:ea typeface="Cambria Math"/>
                        </a:rPr>
                        <m:t>(</m:t>
                      </m:r>
                      <m:f>
                        <m:fPr>
                          <m:ctrlPr>
                            <a:rPr lang="en-US" altLang="ko-KR" i="1">
                              <a:latin typeface="Cambria Math" panose="02040503050406030204" pitchFamily="18" charset="0"/>
                              <a:ea typeface="Cambria Math"/>
                            </a:rPr>
                          </m:ctrlPr>
                        </m:fPr>
                        <m:num>
                          <m:r>
                            <a:rPr lang="en-US" altLang="ko-KR" i="1">
                              <a:latin typeface="Cambria Math"/>
                              <a:ea typeface="Cambria Math"/>
                            </a:rPr>
                            <m:t>𝑑𝑖𝑠𝑡</m:t>
                          </m:r>
                          <m:d>
                            <m:dPr>
                              <m:ctrlPr>
                                <a:rPr lang="en-US" altLang="ko-KR" i="1">
                                  <a:latin typeface="Cambria Math" panose="02040503050406030204" pitchFamily="18" charset="0"/>
                                  <a:ea typeface="Cambria Math"/>
                                </a:rPr>
                              </m:ctrlPr>
                            </m:dPr>
                            <m:e>
                              <m:sSup>
                                <m:sSupPr>
                                  <m:ctrlPr>
                                    <a:rPr lang="en-US" altLang="ko-KR" i="1">
                                      <a:latin typeface="Cambria Math" panose="02040503050406030204" pitchFamily="18" charset="0"/>
                                      <a:ea typeface="Cambria Math"/>
                                    </a:rPr>
                                  </m:ctrlPr>
                                </m:sSupPr>
                                <m:e>
                                  <m:r>
                                    <a:rPr lang="en-US" altLang="ko-KR" i="1">
                                      <a:latin typeface="Cambria Math"/>
                                      <a:ea typeface="Cambria Math"/>
                                    </a:rPr>
                                    <m:t>𝑥</m:t>
                                  </m:r>
                                </m:e>
                                <m:sup>
                                  <m:r>
                                    <a:rPr lang="en-US" altLang="ko-KR" i="1">
                                      <a:latin typeface="Cambria Math"/>
                                      <a:ea typeface="Cambria Math"/>
                                    </a:rPr>
                                    <m:t>𝑖</m:t>
                                  </m:r>
                                </m:sup>
                              </m:sSup>
                              <m:r>
                                <a:rPr lang="en-US" altLang="ko-KR" i="1">
                                  <a:latin typeface="Cambria Math"/>
                                  <a:ea typeface="Cambria Math"/>
                                </a:rPr>
                                <m:t>,</m:t>
                              </m:r>
                              <m:sSup>
                                <m:sSupPr>
                                  <m:ctrlPr>
                                    <a:rPr lang="en-US" altLang="ko-KR" i="1">
                                      <a:latin typeface="Cambria Math" panose="02040503050406030204" pitchFamily="18" charset="0"/>
                                      <a:ea typeface="Cambria Math"/>
                                    </a:rPr>
                                  </m:ctrlPr>
                                </m:sSupPr>
                                <m:e>
                                  <m:r>
                                    <a:rPr lang="en-US" altLang="ko-KR" i="1">
                                      <a:latin typeface="Cambria Math"/>
                                      <a:ea typeface="Cambria Math"/>
                                    </a:rPr>
                                    <m:t>𝑥</m:t>
                                  </m:r>
                                </m:e>
                                <m:sup>
                                  <m:r>
                                    <a:rPr lang="en-US" altLang="ko-KR" i="1">
                                      <a:latin typeface="Cambria Math"/>
                                      <a:ea typeface="Cambria Math"/>
                                    </a:rPr>
                                    <m:t>𝑐</m:t>
                                  </m:r>
                                </m:sup>
                              </m:sSup>
                            </m:e>
                          </m:d>
                        </m:num>
                        <m:den>
                          <m:r>
                            <a:rPr lang="en-US" altLang="ko-KR" b="1" i="1">
                              <a:solidFill>
                                <a:srgbClr val="FFC000"/>
                              </a:solidFill>
                              <a:latin typeface="Cambria Math"/>
                              <a:ea typeface="Cambria Math"/>
                            </a:rPr>
                            <m:t>𝒉</m:t>
                          </m:r>
                          <m:sSub>
                            <m:sSubPr>
                              <m:ctrlPr>
                                <a:rPr lang="en-US" altLang="ko-KR" b="1" i="1">
                                  <a:solidFill>
                                    <a:srgbClr val="FFC000"/>
                                  </a:solidFill>
                                  <a:latin typeface="Cambria Math" panose="02040503050406030204" pitchFamily="18" charset="0"/>
                                  <a:ea typeface="Cambria Math"/>
                                </a:rPr>
                              </m:ctrlPr>
                            </m:sSubPr>
                            <m:e>
                              <m:r>
                                <a:rPr lang="en-US" altLang="ko-KR" b="1" i="1">
                                  <a:solidFill>
                                    <a:srgbClr val="FFC000"/>
                                  </a:solidFill>
                                  <a:latin typeface="Cambria Math" panose="02040503050406030204" pitchFamily="18" charset="0"/>
                                  <a:ea typeface="Cambria Math"/>
                                </a:rPr>
                                <m:t>𝒃</m:t>
                              </m:r>
                            </m:e>
                            <m:sub>
                              <m:r>
                                <a:rPr lang="en-US" altLang="ko-KR" b="1" i="1">
                                  <a:solidFill>
                                    <a:srgbClr val="FFC000"/>
                                  </a:solidFill>
                                  <a:latin typeface="Cambria Math" panose="02040503050406030204" pitchFamily="18" charset="0"/>
                                  <a:ea typeface="Cambria Math"/>
                                </a:rPr>
                                <m:t>𝒋</m:t>
                              </m:r>
                            </m:sub>
                          </m:sSub>
                        </m:den>
                      </m:f>
                      <m:r>
                        <a:rPr lang="en-US" altLang="ko-KR" i="1">
                          <a:latin typeface="Cambria Math"/>
                          <a:ea typeface="Cambria Math"/>
                        </a:rPr>
                        <m:t>)</m:t>
                      </m:r>
                    </m:oMath>
                  </m:oMathPara>
                </a14:m>
                <a:endParaRPr lang="en-US" dirty="0"/>
              </a:p>
            </p:txBody>
          </p:sp>
        </mc:Choice>
        <mc:Fallback>
          <p:sp>
            <p:nvSpPr>
              <p:cNvPr id="43" name="Rectangle 42"/>
              <p:cNvSpPr>
                <a:spLocks noRot="1" noChangeAspect="1" noMove="1" noResize="1" noEditPoints="1" noAdjustHandles="1" noChangeArrowheads="1" noChangeShapeType="1" noTextEdit="1"/>
              </p:cNvSpPr>
              <p:nvPr/>
            </p:nvSpPr>
            <p:spPr>
              <a:xfrm>
                <a:off x="4801954" y="2458360"/>
                <a:ext cx="1779398" cy="746038"/>
              </a:xfrm>
              <a:prstGeom prst="rect">
                <a:avLst/>
              </a:prstGeom>
              <a:blipFill rotWithShape="0">
                <a:blip r:embed="rId9"/>
                <a:stretch>
                  <a:fillRect/>
                </a:stretch>
              </a:blipFill>
            </p:spPr>
            <p:txBody>
              <a:bodyPr/>
              <a:lstStyle/>
              <a:p>
                <a:r>
                  <a:rPr lang="ko-KR" altLang="en-US">
                    <a:noFill/>
                  </a:rPr>
                  <a:t> </a:t>
                </a:r>
              </a:p>
            </p:txBody>
          </p:sp>
        </mc:Fallback>
      </mc:AlternateContent>
      <p:grpSp>
        <p:nvGrpSpPr>
          <p:cNvPr id="44" name="Group 43"/>
          <p:cNvGrpSpPr/>
          <p:nvPr/>
        </p:nvGrpSpPr>
        <p:grpSpPr>
          <a:xfrm>
            <a:off x="2862232" y="2399330"/>
            <a:ext cx="876759" cy="864098"/>
            <a:chOff x="7147913" y="3212976"/>
            <a:chExt cx="876759" cy="864098"/>
          </a:xfrm>
        </p:grpSpPr>
        <p:cxnSp>
          <p:nvCxnSpPr>
            <p:cNvPr id="45" name="Straight Connector 44"/>
            <p:cNvCxnSpPr/>
            <p:nvPr/>
          </p:nvCxnSpPr>
          <p:spPr>
            <a:xfrm>
              <a:off x="7147913" y="3212976"/>
              <a:ext cx="876759" cy="82513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7164288" y="3212976"/>
              <a:ext cx="824598" cy="864098"/>
            </a:xfrm>
            <a:prstGeom prst="line">
              <a:avLst/>
            </a:prstGeom>
            <a:ln w="25400"/>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010560996"/>
      </p:ext>
    </p:extLst>
  </p:cSld>
  <p:clrMapOvr>
    <a:masterClrMapping/>
  </p:clrMapOvr>
  <mc:AlternateContent xmlns:mc="http://schemas.openxmlformats.org/markup-compatibility/2006">
    <mc:Choice xmlns:p14="http://schemas.microsoft.com/office/powerpoint/2010/main" Requires="p14">
      <p:transition spd="slow" p14:dur="2000" advTm="97147"/>
    </mc:Choice>
    <mc:Fallback>
      <p:transition spd="slow" advTm="97147"/>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Contributions</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normAutofit/>
              </a:bodyPr>
              <a:lstStyle/>
              <a:p>
                <a:pPr marL="457200" indent="-457200">
                  <a:buFont typeface="+mj-lt"/>
                  <a:buAutoNum type="arabicPeriod" startAt="2"/>
                </a:pPr>
                <a:r>
                  <a:rPr lang="en-US" sz="2400" dirty="0" smtClean="0"/>
                  <a:t>Propose </a:t>
                </a:r>
                <a:r>
                  <a:rPr lang="en-US" sz="2400" dirty="0" smtClean="0">
                    <a:solidFill>
                      <a:srgbClr val="FFC000"/>
                    </a:solidFill>
                  </a:rPr>
                  <a:t>an automatic bandwidth selection to leverage different types of features</a:t>
                </a:r>
                <a:endParaRPr lang="en-US" sz="2000" dirty="0">
                  <a:solidFill>
                    <a:srgbClr val="FFC000"/>
                  </a:solidFill>
                </a:endParaRPr>
              </a:p>
              <a:p>
                <a:pPr marL="1371600" lvl="2" indent="-457200">
                  <a:buFont typeface="+mj-lt"/>
                  <a:buAutoNum type="arabicPeriod" startAt="2"/>
                </a:pPr>
                <a:endParaRPr lang="en-US" dirty="0" smtClean="0"/>
              </a:p>
              <a:p>
                <a:pPr marL="914400" lvl="1" indent="-457200">
                  <a:buFont typeface="+mj-lt"/>
                  <a:buAutoNum type="arabicPeriod" startAt="2"/>
                </a:pPr>
                <a:endParaRPr lang="en-US" sz="2400" dirty="0" smtClean="0"/>
              </a:p>
              <a:p>
                <a:pPr marL="914400" lvl="1" indent="-457200">
                  <a:buFont typeface="+mj-lt"/>
                  <a:buAutoNum type="arabicPeriod" startAt="2"/>
                </a:pPr>
                <a:endParaRPr lang="en-US" sz="2400" dirty="0"/>
              </a:p>
              <a:p>
                <a:pPr marL="914400" lvl="1" indent="-457200">
                  <a:buFont typeface="Wingdings" panose="05000000000000000000" pitchFamily="2" charset="2"/>
                  <a:buChar char="§"/>
                </a:pPr>
                <a:r>
                  <a:rPr lang="en-US" sz="2400" dirty="0" smtClean="0"/>
                  <a:t>Design a new optimal bandwidth selection based on the asymptotic expression [</a:t>
                </a:r>
                <a:r>
                  <a:rPr lang="en-US" sz="2400" dirty="0" err="1" smtClean="0"/>
                  <a:t>Ruppert</a:t>
                </a:r>
                <a:r>
                  <a:rPr lang="en-US" sz="2400" dirty="0" smtClean="0"/>
                  <a:t> 1994]</a:t>
                </a:r>
              </a:p>
              <a:p>
                <a:pPr lvl="2"/>
                <a14:m>
                  <m:oMath xmlns:m="http://schemas.openxmlformats.org/officeDocument/2006/math">
                    <m:r>
                      <a:rPr lang="en-US" sz="2000" i="1">
                        <a:latin typeface="Cambria Math" panose="02040503050406030204" pitchFamily="18" charset="0"/>
                      </a:rPr>
                      <m:t>𝑏𝑖𝑎𝑠</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a:rPr>
                                  <m:t>𝑓</m:t>
                                </m:r>
                              </m:e>
                            </m:acc>
                          </m:e>
                          <m:sub>
                            <m:r>
                              <a:rPr lang="en-US" sz="2000" i="1">
                                <a:latin typeface="Cambria Math" panose="02040503050406030204" pitchFamily="18" charset="0"/>
                              </a:rPr>
                              <m:t>h𝑏</m:t>
                            </m:r>
                          </m:sub>
                        </m:sSub>
                        <m:d>
                          <m:dPr>
                            <m:ctrlPr>
                              <a:rPr lang="en-US" sz="2000" i="1">
                                <a:latin typeface="Cambria Math" panose="02040503050406030204" pitchFamily="18" charset="0"/>
                              </a:rPr>
                            </m:ctrlPr>
                          </m:dPr>
                          <m:e>
                            <m:r>
                              <a:rPr lang="en-US" sz="2000" i="1">
                                <a:latin typeface="Cambria Math"/>
                              </a:rPr>
                              <m:t>𝑥</m:t>
                            </m:r>
                          </m:e>
                        </m:d>
                      </m:e>
                    </m:d>
                    <m:r>
                      <a:rPr lang="en-US" sz="2000" i="1">
                        <a:latin typeface="Cambria Math" panose="02040503050406030204" pitchFamily="18" charset="0"/>
                        <a:ea typeface="Cambria Math" panose="02040503050406030204" pitchFamily="18" charset="0"/>
                      </a:rPr>
                      <m:t>∝0.5</m:t>
                    </m:r>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h</m:t>
                        </m:r>
                      </m:e>
                      <m:sup>
                        <m:r>
                          <a:rPr lang="en-US" sz="2000" i="1">
                            <a:latin typeface="Cambria Math" panose="02040503050406030204" pitchFamily="18" charset="0"/>
                            <a:ea typeface="Cambria Math" panose="02040503050406030204" pitchFamily="18" charset="0"/>
                          </a:rPr>
                          <m:t>2</m:t>
                        </m:r>
                      </m:sup>
                    </m:sSup>
                    <m:r>
                      <a:rPr lang="en-US" sz="2000" i="1">
                        <a:latin typeface="Cambria Math" panose="02040503050406030204" pitchFamily="18" charset="0"/>
                        <a:ea typeface="Cambria Math" panose="02040503050406030204" pitchFamily="18" charset="0"/>
                      </a:rPr>
                      <m:t>𝑡𝑟𝑎𝑐𝑒</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𝐵</m:t>
                        </m:r>
                        <m:r>
                          <a:rPr lang="en-US" sz="2000" i="1">
                            <a:solidFill>
                              <a:srgbClr val="FFC000"/>
                            </a:solidFill>
                            <a:latin typeface="Cambria Math" panose="02040503050406030204" pitchFamily="18" charset="0"/>
                            <a:ea typeface="Cambria Math" panose="02040503050406030204" pitchFamily="18" charset="0"/>
                          </a:rPr>
                          <m:t>𝐻</m:t>
                        </m:r>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a:rPr>
                                  <m:t>𝑓</m:t>
                                </m:r>
                              </m:e>
                            </m:acc>
                          </m:e>
                          <m:sub>
                            <m:r>
                              <a:rPr lang="en-US" sz="2000" i="1">
                                <a:latin typeface="Cambria Math" panose="02040503050406030204" pitchFamily="18" charset="0"/>
                              </a:rPr>
                              <m:t>h𝑏</m:t>
                            </m:r>
                          </m:sub>
                        </m:sSub>
                        <m:d>
                          <m:dPr>
                            <m:ctrlPr>
                              <a:rPr lang="en-US" sz="2000" i="1">
                                <a:latin typeface="Cambria Math" panose="02040503050406030204" pitchFamily="18" charset="0"/>
                              </a:rPr>
                            </m:ctrlPr>
                          </m:dPr>
                          <m:e>
                            <m:r>
                              <a:rPr lang="en-US" sz="2000" i="1">
                                <a:latin typeface="Cambria Math"/>
                              </a:rPr>
                              <m:t>𝑥</m:t>
                            </m:r>
                          </m:e>
                        </m:d>
                      </m:e>
                    </m:d>
                  </m:oMath>
                </a14:m>
                <a:r>
                  <a:rPr lang="en-US" sz="2000" dirty="0" smtClean="0"/>
                  <a:t>    </a:t>
                </a:r>
                <a:r>
                  <a:rPr lang="en-US" altLang="ko-KR" sz="2000" dirty="0"/>
                  <a:t> (</a:t>
                </a:r>
                <a:r>
                  <a:rPr lang="en-US" altLang="ko-KR" sz="2000" i="1" dirty="0">
                    <a:solidFill>
                      <a:srgbClr val="FFC000"/>
                    </a:solidFill>
                  </a:rPr>
                  <a:t>H</a:t>
                </a:r>
                <a:r>
                  <a:rPr lang="en-US" altLang="ko-KR" sz="2000" dirty="0"/>
                  <a:t>: Hessian)</a:t>
                </a:r>
                <a:endParaRPr lang="en-US" sz="2000" dirty="0"/>
              </a:p>
              <a:p>
                <a:pPr lvl="2"/>
                <a14:m>
                  <m:oMath xmlns:m="http://schemas.openxmlformats.org/officeDocument/2006/math">
                    <m:r>
                      <a:rPr lang="en-US" altLang="ko-KR" sz="2000" i="1">
                        <a:latin typeface="Cambria Math" panose="02040503050406030204" pitchFamily="18" charset="0"/>
                      </a:rPr>
                      <m:t>𝑣𝑎𝑟</m:t>
                    </m:r>
                    <m:d>
                      <m:dPr>
                        <m:ctrlPr>
                          <a:rPr lang="en-US" altLang="ko-KR" sz="2000" i="1">
                            <a:latin typeface="Cambria Math" panose="02040503050406030204" pitchFamily="18" charset="0"/>
                          </a:rPr>
                        </m:ctrlPr>
                      </m:dPr>
                      <m:e>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a:rPr>
                                  <m:t>𝑓</m:t>
                                </m:r>
                              </m:e>
                            </m:acc>
                          </m:e>
                          <m:sub>
                            <m:r>
                              <a:rPr lang="en-US" sz="2000" i="1">
                                <a:latin typeface="Cambria Math" panose="02040503050406030204" pitchFamily="18" charset="0"/>
                              </a:rPr>
                              <m:t>h𝑏</m:t>
                            </m:r>
                          </m:sub>
                        </m:sSub>
                        <m:d>
                          <m:dPr>
                            <m:ctrlPr>
                              <a:rPr lang="en-US" sz="2000" i="1">
                                <a:latin typeface="Cambria Math" panose="02040503050406030204" pitchFamily="18" charset="0"/>
                              </a:rPr>
                            </m:ctrlPr>
                          </m:dPr>
                          <m:e>
                            <m:r>
                              <a:rPr lang="en-US" sz="2000" i="1">
                                <a:latin typeface="Cambria Math"/>
                              </a:rPr>
                              <m:t>𝑥</m:t>
                            </m:r>
                          </m:e>
                        </m:d>
                      </m:e>
                    </m:d>
                    <m:r>
                      <a:rPr lang="en-US" sz="2000" i="1">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1</m:t>
                        </m:r>
                      </m:num>
                      <m:den>
                        <m:r>
                          <a:rPr lang="en-US" sz="2000" i="1">
                            <a:latin typeface="Cambria Math" panose="02040503050406030204" pitchFamily="18" charset="0"/>
                            <a:ea typeface="Cambria Math" panose="02040503050406030204" pitchFamily="18" charset="0"/>
                          </a:rPr>
                          <m:t>𝑛</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𝑥</m:t>
                            </m:r>
                          </m:e>
                        </m:d>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h</m:t>
                            </m:r>
                          </m:e>
                          <m:sup>
                            <m:r>
                              <a:rPr lang="en-US" sz="2000" i="1">
                                <a:latin typeface="Cambria Math" panose="02040503050406030204" pitchFamily="18" charset="0"/>
                                <a:ea typeface="Cambria Math" panose="02040503050406030204" pitchFamily="18" charset="0"/>
                              </a:rPr>
                              <m:t>𝑘</m:t>
                            </m:r>
                          </m:sup>
                        </m:sSup>
                        <m:nary>
                          <m:naryPr>
                            <m:chr m:val="∏"/>
                            <m:ctrlPr>
                              <a:rPr lang="en-US" sz="2000" i="1">
                                <a:latin typeface="Cambria Math" panose="02040503050406030204" pitchFamily="18" charset="0"/>
                                <a:ea typeface="Cambria Math" panose="02040503050406030204" pitchFamily="18" charset="0"/>
                              </a:rPr>
                            </m:ctrlPr>
                          </m:naryPr>
                          <m:sub>
                            <m:r>
                              <m:rPr>
                                <m:brk m:alnAt="23"/>
                              </m:rPr>
                              <a:rPr lang="en-US" sz="2000" i="1">
                                <a:latin typeface="Cambria Math" panose="02040503050406030204" pitchFamily="18" charset="0"/>
                                <a:ea typeface="Cambria Math" panose="02040503050406030204" pitchFamily="18" charset="0"/>
                              </a:rPr>
                              <m:t>𝑗</m:t>
                            </m:r>
                            <m:r>
                              <a:rPr lang="en-US" sz="2000" i="1">
                                <a:latin typeface="Cambria Math" panose="02040503050406030204" pitchFamily="18" charset="0"/>
                                <a:ea typeface="Cambria Math" panose="02040503050406030204" pitchFamily="18" charset="0"/>
                              </a:rPr>
                              <m:t>=</m:t>
                            </m:r>
                            <m:r>
                              <m:rPr>
                                <m:brk m:alnAt="23"/>
                              </m:rPr>
                              <a:rPr lang="en-US" sz="2000" i="1">
                                <a:latin typeface="Cambria Math" panose="02040503050406030204" pitchFamily="18" charset="0"/>
                                <a:ea typeface="Cambria Math" panose="02040503050406030204" pitchFamily="18" charset="0"/>
                              </a:rPr>
                              <m:t>1</m:t>
                            </m:r>
                          </m:sub>
                          <m:sup>
                            <m:r>
                              <a:rPr lang="en-US" sz="2000" i="1">
                                <a:latin typeface="Cambria Math" panose="02040503050406030204" pitchFamily="18" charset="0"/>
                                <a:ea typeface="Cambria Math" panose="02040503050406030204" pitchFamily="18" charset="0"/>
                              </a:rPr>
                              <m:t>𝑘</m:t>
                            </m:r>
                          </m:sup>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𝑏</m:t>
                                </m:r>
                              </m:e>
                              <m:sub>
                                <m:r>
                                  <a:rPr lang="en-US" sz="2000" i="1">
                                    <a:latin typeface="Cambria Math" panose="02040503050406030204" pitchFamily="18" charset="0"/>
                                    <a:ea typeface="Cambria Math" panose="02040503050406030204" pitchFamily="18" charset="0"/>
                                  </a:rPr>
                                  <m:t>𝑗</m:t>
                                </m:r>
                              </m:sub>
                            </m:sSub>
                          </m:e>
                        </m:nary>
                        <m:r>
                          <m:rPr>
                            <m:nor/>
                          </m:rPr>
                          <a:rPr lang="en-US" altLang="ko-KR" sz="2000" dirty="0"/>
                          <m:t> </m:t>
                        </m:r>
                      </m:den>
                    </m:f>
                  </m:oMath>
                </a14:m>
                <a:endParaRPr lang="en-US" sz="2400" dirty="0" smtClean="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111" t="-1078" r="-593"/>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611560" y="2492896"/>
                <a:ext cx="7776864" cy="93262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altLang="ko-KR" sz="2000" i="1">
                              <a:latin typeface="Cambria Math" panose="02040503050406030204" pitchFamily="18" charset="0"/>
                            </a:rPr>
                          </m:ctrlPr>
                        </m:funcPr>
                        <m:fName>
                          <m:d>
                            <m:dPr>
                              <m:begChr m:val="["/>
                              <m:endChr m:val="]"/>
                              <m:ctrlPr>
                                <a:rPr lang="en-US" altLang="ko-KR" sz="2000" i="1">
                                  <a:latin typeface="Cambria Math" panose="02040503050406030204" pitchFamily="18" charset="0"/>
                                </a:rPr>
                              </m:ctrlPr>
                            </m:dPr>
                            <m:e>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𝑎</m:t>
                                  </m:r>
                                </m:e>
                              </m:acc>
                              <m:r>
                                <a:rPr lang="en-US" altLang="ko-KR" sz="2000" i="1">
                                  <a:latin typeface="Cambria Math" panose="02040503050406030204" pitchFamily="18" charset="0"/>
                                </a:rPr>
                                <m:t>,</m:t>
                              </m:r>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𝑏</m:t>
                                  </m:r>
                                </m:e>
                              </m:acc>
                            </m:e>
                          </m:d>
                          <m:r>
                            <a:rPr lang="en-US" altLang="ko-KR" sz="2000" i="1">
                              <a:latin typeface="Cambria Math" panose="02040503050406030204" pitchFamily="18" charset="0"/>
                            </a:rPr>
                            <m:t>=</m:t>
                          </m:r>
                          <m:limLow>
                            <m:limLowPr>
                              <m:ctrlPr>
                                <a:rPr lang="en-US" altLang="ko-KR" sz="2000" i="1">
                                  <a:latin typeface="Cambria Math" panose="02040503050406030204" pitchFamily="18" charset="0"/>
                                </a:rPr>
                              </m:ctrlPr>
                            </m:limLowPr>
                            <m:e>
                              <m:r>
                                <a:rPr lang="en-US" altLang="ko-KR" sz="2000" i="1">
                                  <a:latin typeface="Cambria Math"/>
                                </a:rPr>
                                <m:t>𝑚𝑖𝑛</m:t>
                              </m:r>
                            </m:e>
                            <m:lim>
                              <m:r>
                                <a:rPr lang="en-US" altLang="ko-KR" sz="2000" i="1">
                                  <a:latin typeface="Cambria Math"/>
                                  <a:ea typeface="Cambria Math"/>
                                </a:rPr>
                                <m:t>𝛼</m:t>
                              </m:r>
                              <m:r>
                                <a:rPr lang="en-US" altLang="ko-KR" sz="2000" i="1">
                                  <a:latin typeface="Cambria Math"/>
                                  <a:ea typeface="Cambria Math"/>
                                </a:rPr>
                                <m:t>,</m:t>
                              </m:r>
                              <m:r>
                                <a:rPr lang="en-US" altLang="ko-KR" sz="2000" i="1">
                                  <a:latin typeface="Cambria Math"/>
                                  <a:ea typeface="Cambria Math"/>
                                </a:rPr>
                                <m:t>𝛽</m:t>
                              </m:r>
                            </m:lim>
                          </m:limLow>
                        </m:fName>
                        <m:e>
                          <m:nary>
                            <m:naryPr>
                              <m:chr m:val="∑"/>
                              <m:ctrlPr>
                                <a:rPr lang="en-US" altLang="ko-KR" sz="2000" i="1">
                                  <a:latin typeface="Cambria Math" panose="02040503050406030204" pitchFamily="18" charset="0"/>
                                </a:rPr>
                              </m:ctrlPr>
                            </m:naryPr>
                            <m:sub>
                              <m:r>
                                <m:rPr>
                                  <m:brk m:alnAt="23"/>
                                </m:rPr>
                                <a:rPr lang="en-US" altLang="ko-KR" sz="2000" i="1">
                                  <a:latin typeface="Cambria Math"/>
                                </a:rPr>
                                <m:t>𝑖</m:t>
                              </m:r>
                              <m:r>
                                <a:rPr lang="en-US" altLang="ko-KR" sz="2000" i="1">
                                  <a:latin typeface="Cambria Math"/>
                                </a:rPr>
                                <m:t>=1</m:t>
                              </m:r>
                            </m:sub>
                            <m:sup>
                              <m:r>
                                <a:rPr lang="en-US" altLang="ko-KR" sz="2000" i="1">
                                  <a:latin typeface="Cambria Math"/>
                                </a:rPr>
                                <m:t>𝑛</m:t>
                              </m:r>
                            </m:sup>
                            <m:e>
                              <m:sSup>
                                <m:sSupPr>
                                  <m:ctrlPr>
                                    <a:rPr lang="en-US" altLang="ko-KR" sz="2000" i="1">
                                      <a:latin typeface="Cambria Math" panose="02040503050406030204" pitchFamily="18" charset="0"/>
                                    </a:rPr>
                                  </m:ctrlPr>
                                </m:sSupPr>
                                <m:e>
                                  <m:d>
                                    <m:dPr>
                                      <m:begChr m:val="["/>
                                      <m:endChr m:val="]"/>
                                      <m:ctrlPr>
                                        <a:rPr lang="en-US" altLang="ko-KR" sz="2000" i="1">
                                          <a:latin typeface="Cambria Math" panose="02040503050406030204" pitchFamily="18" charset="0"/>
                                        </a:rPr>
                                      </m:ctrlPr>
                                    </m:dPr>
                                    <m:e>
                                      <m:sSup>
                                        <m:sSupPr>
                                          <m:ctrlPr>
                                            <a:rPr lang="en-US" altLang="ko-KR" sz="2000" i="1">
                                              <a:latin typeface="Cambria Math" panose="02040503050406030204" pitchFamily="18" charset="0"/>
                                            </a:rPr>
                                          </m:ctrlPr>
                                        </m:sSupPr>
                                        <m:e>
                                          <m:r>
                                            <a:rPr lang="en-US" altLang="ko-KR" sz="2000" i="1">
                                              <a:latin typeface="Cambria Math"/>
                                            </a:rPr>
                                            <m:t>𝑦</m:t>
                                          </m:r>
                                        </m:e>
                                        <m:sup>
                                          <m:r>
                                            <a:rPr lang="en-US" altLang="ko-KR" sz="2000" i="1">
                                              <a:latin typeface="Cambria Math"/>
                                            </a:rPr>
                                            <m:t>𝑖</m:t>
                                          </m:r>
                                        </m:sup>
                                      </m:sSup>
                                      <m:r>
                                        <a:rPr lang="en-US" altLang="ko-KR" sz="2000" i="1">
                                          <a:latin typeface="Cambria Math"/>
                                        </a:rPr>
                                        <m:t>−</m:t>
                                      </m:r>
                                      <m:d>
                                        <m:dPr>
                                          <m:ctrlPr>
                                            <a:rPr lang="en-US" altLang="ko-KR" sz="2000" i="1">
                                              <a:latin typeface="Cambria Math" panose="02040503050406030204" pitchFamily="18" charset="0"/>
                                            </a:rPr>
                                          </m:ctrlPr>
                                        </m:dPr>
                                        <m:e>
                                          <m:r>
                                            <a:rPr lang="en-US" altLang="ko-KR" sz="2000" i="1">
                                              <a:latin typeface="Cambria Math"/>
                                              <a:ea typeface="Cambria Math"/>
                                            </a:rPr>
                                            <m:t>𝛼</m:t>
                                          </m:r>
                                          <m:r>
                                            <a:rPr lang="en-US" altLang="ko-KR" sz="2000" i="1">
                                              <a:latin typeface="Cambria Math"/>
                                              <a:ea typeface="Cambria Math"/>
                                            </a:rPr>
                                            <m:t>+</m:t>
                                          </m:r>
                                          <m:sSup>
                                            <m:sSupPr>
                                              <m:ctrlPr>
                                                <a:rPr lang="en-US" altLang="ko-KR" sz="2000" i="1">
                                                  <a:latin typeface="Cambria Math" panose="02040503050406030204" pitchFamily="18" charset="0"/>
                                                  <a:ea typeface="Cambria Math"/>
                                                </a:rPr>
                                              </m:ctrlPr>
                                            </m:sSupPr>
                                            <m:e>
                                              <m:r>
                                                <a:rPr lang="en-US" altLang="ko-KR" sz="2000" i="1">
                                                  <a:latin typeface="Cambria Math"/>
                                                  <a:ea typeface="Cambria Math"/>
                                                </a:rPr>
                                                <m:t>𝛽</m:t>
                                              </m:r>
                                            </m:e>
                                            <m:sup>
                                              <m:r>
                                                <a:rPr lang="en-US" altLang="ko-KR" sz="2000" i="1">
                                                  <a:latin typeface="Cambria Math"/>
                                                  <a:ea typeface="Cambria Math"/>
                                                </a:rPr>
                                                <m:t>𝑇</m:t>
                                              </m:r>
                                            </m:sup>
                                          </m:sSup>
                                          <m:d>
                                            <m:dPr>
                                              <m:ctrlPr>
                                                <a:rPr lang="en-US" altLang="ko-KR" sz="2000" i="1">
                                                  <a:latin typeface="Cambria Math" panose="02040503050406030204" pitchFamily="18" charset="0"/>
                                                  <a:ea typeface="Cambria Math"/>
                                                </a:rPr>
                                              </m:ctrlPr>
                                            </m:dPr>
                                            <m:e>
                                              <m:sSup>
                                                <m:sSupPr>
                                                  <m:ctrlPr>
                                                    <a:rPr lang="en-US" altLang="ko-KR" sz="2000" i="1">
                                                      <a:latin typeface="Cambria Math" panose="02040503050406030204" pitchFamily="18" charset="0"/>
                                                      <a:ea typeface="Cambria Math"/>
                                                    </a:rPr>
                                                  </m:ctrlPr>
                                                </m:sSupPr>
                                                <m:e>
                                                  <m:r>
                                                    <a:rPr lang="en-US" altLang="ko-KR" sz="2000" i="1">
                                                      <a:latin typeface="Cambria Math"/>
                                                      <a:ea typeface="Cambria Math"/>
                                                    </a:rPr>
                                                    <m:t>𝑥</m:t>
                                                  </m:r>
                                                </m:e>
                                                <m:sup>
                                                  <m:r>
                                                    <a:rPr lang="en-US" altLang="ko-KR" sz="2000" i="1">
                                                      <a:latin typeface="Cambria Math"/>
                                                      <a:ea typeface="Cambria Math"/>
                                                    </a:rPr>
                                                    <m:t>𝑖</m:t>
                                                  </m:r>
                                                </m:sup>
                                              </m:sSup>
                                              <m:r>
                                                <a:rPr lang="en-US" altLang="ko-KR" sz="2000" i="1">
                                                  <a:latin typeface="Cambria Math"/>
                                                  <a:ea typeface="Cambria Math"/>
                                                </a:rPr>
                                                <m:t>−</m:t>
                                              </m:r>
                                              <m:sSup>
                                                <m:sSupPr>
                                                  <m:ctrlPr>
                                                    <a:rPr lang="en-US" altLang="ko-KR" sz="2000" i="1">
                                                      <a:latin typeface="Cambria Math" panose="02040503050406030204" pitchFamily="18" charset="0"/>
                                                      <a:ea typeface="Cambria Math"/>
                                                    </a:rPr>
                                                  </m:ctrlPr>
                                                </m:sSupPr>
                                                <m:e>
                                                  <m:r>
                                                    <a:rPr lang="en-US" altLang="ko-KR" sz="2000" i="1">
                                                      <a:latin typeface="Cambria Math"/>
                                                      <a:ea typeface="Cambria Math"/>
                                                    </a:rPr>
                                                    <m:t>𝑥</m:t>
                                                  </m:r>
                                                </m:e>
                                                <m:sup>
                                                  <m:r>
                                                    <a:rPr lang="en-US" altLang="ko-KR" sz="2000" i="1">
                                                      <a:latin typeface="Cambria Math"/>
                                                      <a:ea typeface="Cambria Math"/>
                                                    </a:rPr>
                                                    <m:t>𝑐</m:t>
                                                  </m:r>
                                                </m:sup>
                                              </m:sSup>
                                            </m:e>
                                          </m:d>
                                        </m:e>
                                      </m:d>
                                    </m:e>
                                  </m:d>
                                </m:e>
                                <m:sup>
                                  <m:r>
                                    <a:rPr lang="en-US" altLang="ko-KR" sz="2000" i="1">
                                      <a:latin typeface="Cambria Math"/>
                                    </a:rPr>
                                    <m:t>2</m:t>
                                  </m:r>
                                </m:sup>
                              </m:sSup>
                            </m:e>
                          </m:nary>
                          <m:r>
                            <a:rPr lang="en-US" altLang="ko-KR" sz="2000" i="1">
                              <a:latin typeface="Cambria Math"/>
                              <a:ea typeface="Cambria Math"/>
                            </a:rPr>
                            <m:t>𝐾</m:t>
                          </m:r>
                          <m:r>
                            <a:rPr lang="en-US" altLang="ko-KR" sz="2000" i="1">
                              <a:latin typeface="Cambria Math"/>
                              <a:ea typeface="Cambria Math"/>
                            </a:rPr>
                            <m:t>(</m:t>
                          </m:r>
                          <m:f>
                            <m:fPr>
                              <m:ctrlPr>
                                <a:rPr lang="en-US" altLang="ko-KR" sz="2000" i="1">
                                  <a:latin typeface="Cambria Math" panose="02040503050406030204" pitchFamily="18" charset="0"/>
                                  <a:ea typeface="Cambria Math"/>
                                </a:rPr>
                              </m:ctrlPr>
                            </m:fPr>
                            <m:num>
                              <m:r>
                                <a:rPr lang="en-US" altLang="ko-KR" sz="2000" i="1">
                                  <a:latin typeface="Cambria Math"/>
                                  <a:ea typeface="Cambria Math"/>
                                </a:rPr>
                                <m:t>𝑑𝑖𝑠𝑡</m:t>
                              </m:r>
                              <m:d>
                                <m:dPr>
                                  <m:ctrlPr>
                                    <a:rPr lang="en-US" altLang="ko-KR" sz="2000" i="1">
                                      <a:latin typeface="Cambria Math" panose="02040503050406030204" pitchFamily="18" charset="0"/>
                                      <a:ea typeface="Cambria Math"/>
                                    </a:rPr>
                                  </m:ctrlPr>
                                </m:dPr>
                                <m:e>
                                  <m:sSup>
                                    <m:sSupPr>
                                      <m:ctrlPr>
                                        <a:rPr lang="en-US" altLang="ko-KR" sz="2000" i="1">
                                          <a:latin typeface="Cambria Math" panose="02040503050406030204" pitchFamily="18" charset="0"/>
                                          <a:ea typeface="Cambria Math"/>
                                        </a:rPr>
                                      </m:ctrlPr>
                                    </m:sSupPr>
                                    <m:e>
                                      <m:r>
                                        <a:rPr lang="en-US" altLang="ko-KR" sz="2000" i="1">
                                          <a:latin typeface="Cambria Math"/>
                                          <a:ea typeface="Cambria Math"/>
                                        </a:rPr>
                                        <m:t>𝑥</m:t>
                                      </m:r>
                                    </m:e>
                                    <m:sup>
                                      <m:r>
                                        <a:rPr lang="en-US" altLang="ko-KR" sz="2000" i="1">
                                          <a:latin typeface="Cambria Math"/>
                                          <a:ea typeface="Cambria Math"/>
                                        </a:rPr>
                                        <m:t>𝑖</m:t>
                                      </m:r>
                                    </m:sup>
                                  </m:sSup>
                                  <m:r>
                                    <a:rPr lang="en-US" altLang="ko-KR" sz="2000" i="1">
                                      <a:latin typeface="Cambria Math"/>
                                      <a:ea typeface="Cambria Math"/>
                                    </a:rPr>
                                    <m:t>,</m:t>
                                  </m:r>
                                  <m:sSup>
                                    <m:sSupPr>
                                      <m:ctrlPr>
                                        <a:rPr lang="en-US" altLang="ko-KR" sz="2000" i="1">
                                          <a:latin typeface="Cambria Math" panose="02040503050406030204" pitchFamily="18" charset="0"/>
                                          <a:ea typeface="Cambria Math"/>
                                        </a:rPr>
                                      </m:ctrlPr>
                                    </m:sSupPr>
                                    <m:e>
                                      <m:r>
                                        <a:rPr lang="en-US" altLang="ko-KR" sz="2000" i="1">
                                          <a:latin typeface="Cambria Math"/>
                                          <a:ea typeface="Cambria Math"/>
                                        </a:rPr>
                                        <m:t>𝑥</m:t>
                                      </m:r>
                                    </m:e>
                                    <m:sup>
                                      <m:r>
                                        <a:rPr lang="en-US" altLang="ko-KR" sz="2000" i="1">
                                          <a:latin typeface="Cambria Math"/>
                                          <a:ea typeface="Cambria Math"/>
                                        </a:rPr>
                                        <m:t>𝑐</m:t>
                                      </m:r>
                                    </m:sup>
                                  </m:sSup>
                                </m:e>
                              </m:d>
                            </m:num>
                            <m:den>
                              <m:r>
                                <a:rPr lang="en-US" altLang="ko-KR" sz="2000" b="1" i="1">
                                  <a:solidFill>
                                    <a:srgbClr val="FFC000"/>
                                  </a:solidFill>
                                  <a:latin typeface="Cambria Math"/>
                                  <a:ea typeface="Cambria Math"/>
                                </a:rPr>
                                <m:t>𝒉</m:t>
                              </m:r>
                              <m:sSub>
                                <m:sSubPr>
                                  <m:ctrlPr>
                                    <a:rPr lang="en-US" altLang="ko-KR" sz="2000" b="1" i="1">
                                      <a:solidFill>
                                        <a:srgbClr val="FFC000"/>
                                      </a:solidFill>
                                      <a:latin typeface="Cambria Math" panose="02040503050406030204" pitchFamily="18" charset="0"/>
                                      <a:ea typeface="Cambria Math"/>
                                    </a:rPr>
                                  </m:ctrlPr>
                                </m:sSubPr>
                                <m:e>
                                  <m:r>
                                    <a:rPr lang="en-US" altLang="ko-KR" sz="2000" b="1" i="1">
                                      <a:solidFill>
                                        <a:srgbClr val="FFC000"/>
                                      </a:solidFill>
                                      <a:latin typeface="Cambria Math" panose="02040503050406030204" pitchFamily="18" charset="0"/>
                                      <a:ea typeface="Cambria Math"/>
                                    </a:rPr>
                                    <m:t>𝒃</m:t>
                                  </m:r>
                                </m:e>
                                <m:sub>
                                  <m:r>
                                    <a:rPr lang="en-US" altLang="ko-KR" sz="2000" b="1" i="1">
                                      <a:solidFill>
                                        <a:srgbClr val="FFC000"/>
                                      </a:solidFill>
                                      <a:latin typeface="Cambria Math" panose="02040503050406030204" pitchFamily="18" charset="0"/>
                                      <a:ea typeface="Cambria Math"/>
                                    </a:rPr>
                                    <m:t>𝒋</m:t>
                                  </m:r>
                                </m:sub>
                              </m:sSub>
                            </m:den>
                          </m:f>
                          <m:r>
                            <a:rPr lang="en-US" altLang="ko-KR" sz="2000" i="1">
                              <a:latin typeface="Cambria Math"/>
                              <a:ea typeface="Cambria Math"/>
                            </a:rPr>
                            <m:t>)</m:t>
                          </m:r>
                        </m:e>
                      </m:func>
                    </m:oMath>
                  </m:oMathPara>
                </a14:m>
                <a:endParaRPr lang="en-US" sz="2000" dirty="0"/>
              </a:p>
            </p:txBody>
          </p:sp>
        </mc:Choice>
        <mc:Fallback xmlns="">
          <p:sp>
            <p:nvSpPr>
              <p:cNvPr id="4" name="Rectangle 3"/>
              <p:cNvSpPr>
                <a:spLocks noRot="1" noChangeAspect="1" noMove="1" noResize="1" noEditPoints="1" noAdjustHandles="1" noChangeArrowheads="1" noChangeShapeType="1" noTextEdit="1"/>
              </p:cNvSpPr>
              <p:nvPr/>
            </p:nvSpPr>
            <p:spPr>
              <a:xfrm>
                <a:off x="611560" y="2492896"/>
                <a:ext cx="7776864" cy="932628"/>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2294677" y="3389372"/>
                <a:ext cx="4360874" cy="437427"/>
              </a:xfrm>
              <a:prstGeom prst="rect">
                <a:avLst/>
              </a:prstGeom>
            </p:spPr>
            <p:txBody>
              <a:bodyPr wrap="none">
                <a:spAutoFit/>
              </a:bodyPr>
              <a:lstStyle/>
              <a:p>
                <a:pPr lvl="1"/>
                <a14:m>
                  <m:oMathPara xmlns:m="http://schemas.openxmlformats.org/officeDocument/2006/math">
                    <m:oMathParaPr>
                      <m:jc m:val="centerGroup"/>
                    </m:oMathParaPr>
                    <m:oMath xmlns:m="http://schemas.openxmlformats.org/officeDocument/2006/math">
                      <m:r>
                        <a:rPr lang="en-US" altLang="ko-KR" sz="2000" i="1">
                          <a:solidFill>
                            <a:srgbClr val="FFC000"/>
                          </a:solidFill>
                          <a:latin typeface="Cambria Math" panose="02040503050406030204" pitchFamily="18" charset="0"/>
                        </a:rPr>
                        <m:t>h</m:t>
                      </m:r>
                      <m:sSub>
                        <m:sSubPr>
                          <m:ctrlPr>
                            <a:rPr lang="en-US" altLang="ko-KR" sz="2000" i="1">
                              <a:solidFill>
                                <a:srgbClr val="FFC000"/>
                              </a:solidFill>
                              <a:latin typeface="Cambria Math" panose="02040503050406030204" pitchFamily="18" charset="0"/>
                            </a:rPr>
                          </m:ctrlPr>
                        </m:sSubPr>
                        <m:e>
                          <m:r>
                            <a:rPr lang="en-US" altLang="ko-KR" sz="2000" i="1">
                              <a:solidFill>
                                <a:srgbClr val="FFC000"/>
                              </a:solidFill>
                              <a:latin typeface="Cambria Math" panose="02040503050406030204" pitchFamily="18" charset="0"/>
                            </a:rPr>
                            <m:t>𝑏</m:t>
                          </m:r>
                        </m:e>
                        <m:sub>
                          <m:r>
                            <a:rPr lang="en-US" altLang="ko-KR" sz="2000" i="1">
                              <a:solidFill>
                                <a:srgbClr val="FFC000"/>
                              </a:solidFill>
                              <a:latin typeface="Cambria Math" panose="02040503050406030204" pitchFamily="18" charset="0"/>
                            </a:rPr>
                            <m:t>𝑗</m:t>
                          </m:r>
                        </m:sub>
                      </m:sSub>
                      <m:r>
                        <a:rPr lang="en-US" altLang="ko-KR" sz="2000" i="1">
                          <a:solidFill>
                            <a:srgbClr val="FFC000"/>
                          </a:solidFill>
                          <a:latin typeface="Cambria Math" panose="02040503050406030204" pitchFamily="18" charset="0"/>
                        </a:rPr>
                        <m:t> :</m:t>
                      </m:r>
                      <m:r>
                        <a:rPr lang="en-US" altLang="ko-KR" sz="2000" i="1">
                          <a:solidFill>
                            <a:srgbClr val="FFC000"/>
                          </a:solidFill>
                          <a:latin typeface="Cambria Math" panose="02040503050406030204" pitchFamily="18" charset="0"/>
                        </a:rPr>
                        <m:t>𝑏𝑎𝑛𝑑𝑤𝑖𝑑𝑡h</m:t>
                      </m:r>
                      <m:r>
                        <a:rPr lang="en-US" altLang="ko-KR" sz="2000" i="1">
                          <a:solidFill>
                            <a:srgbClr val="FFC000"/>
                          </a:solidFill>
                          <a:latin typeface="Cambria Math" panose="02040503050406030204" pitchFamily="18" charset="0"/>
                        </a:rPr>
                        <m:t> </m:t>
                      </m:r>
                      <m:r>
                        <a:rPr lang="en-US" altLang="ko-KR" sz="2000" i="1">
                          <a:solidFill>
                            <a:srgbClr val="FFC000"/>
                          </a:solidFill>
                          <a:latin typeface="Cambria Math" panose="02040503050406030204" pitchFamily="18" charset="0"/>
                        </a:rPr>
                        <m:t>𝑓𝑜𝑟</m:t>
                      </m:r>
                      <m:r>
                        <a:rPr lang="en-US" altLang="ko-KR" sz="2000" i="1">
                          <a:solidFill>
                            <a:srgbClr val="FFC000"/>
                          </a:solidFill>
                          <a:latin typeface="Cambria Math" panose="02040503050406030204" pitchFamily="18" charset="0"/>
                        </a:rPr>
                        <m:t> </m:t>
                      </m:r>
                      <m:sSup>
                        <m:sSupPr>
                          <m:ctrlPr>
                            <a:rPr lang="en-US" altLang="ko-KR" sz="2000" i="1">
                              <a:solidFill>
                                <a:srgbClr val="FFC000"/>
                              </a:solidFill>
                              <a:latin typeface="Cambria Math" panose="02040503050406030204" pitchFamily="18" charset="0"/>
                            </a:rPr>
                          </m:ctrlPr>
                        </m:sSupPr>
                        <m:e>
                          <m:r>
                            <a:rPr lang="en-US" altLang="ko-KR" sz="2000" i="1">
                              <a:solidFill>
                                <a:srgbClr val="FFC000"/>
                              </a:solidFill>
                              <a:latin typeface="Cambria Math" panose="02040503050406030204" pitchFamily="18" charset="0"/>
                            </a:rPr>
                            <m:t>𝑗</m:t>
                          </m:r>
                        </m:e>
                        <m:sup>
                          <m:r>
                            <a:rPr lang="en-US" altLang="ko-KR" sz="2000" i="1">
                              <a:solidFill>
                                <a:srgbClr val="FFC000"/>
                              </a:solidFill>
                              <a:latin typeface="Cambria Math" panose="02040503050406030204" pitchFamily="18" charset="0"/>
                            </a:rPr>
                            <m:t>𝑡h</m:t>
                          </m:r>
                        </m:sup>
                      </m:sSup>
                      <m:r>
                        <a:rPr lang="en-US" altLang="ko-KR" sz="2000" i="1">
                          <a:solidFill>
                            <a:srgbClr val="FFC000"/>
                          </a:solidFill>
                          <a:latin typeface="Cambria Math" panose="02040503050406030204" pitchFamily="18" charset="0"/>
                        </a:rPr>
                        <m:t> </m:t>
                      </m:r>
                      <m:r>
                        <a:rPr lang="en-US" altLang="ko-KR" sz="2000" i="1">
                          <a:solidFill>
                            <a:srgbClr val="FFC000"/>
                          </a:solidFill>
                          <a:latin typeface="Cambria Math" panose="02040503050406030204" pitchFamily="18" charset="0"/>
                        </a:rPr>
                        <m:t>𝑓𝑒𝑎𝑡𝑢𝑟𝑒</m:t>
                      </m:r>
                    </m:oMath>
                  </m:oMathPara>
                </a14:m>
                <a:endParaRPr lang="en-US" altLang="ko-KR" sz="2000" dirty="0">
                  <a:solidFill>
                    <a:srgbClr val="FFC000"/>
                  </a:solidFill>
                </a:endParaRPr>
              </a:p>
            </p:txBody>
          </p:sp>
        </mc:Choice>
        <mc:Fallback>
          <p:sp>
            <p:nvSpPr>
              <p:cNvPr id="5" name="Rectangle 4"/>
              <p:cNvSpPr>
                <a:spLocks noRot="1" noChangeAspect="1" noMove="1" noResize="1" noEditPoints="1" noAdjustHandles="1" noChangeArrowheads="1" noChangeShapeType="1" noTextEdit="1"/>
              </p:cNvSpPr>
              <p:nvPr/>
            </p:nvSpPr>
            <p:spPr>
              <a:xfrm>
                <a:off x="2294677" y="3389372"/>
                <a:ext cx="4360874" cy="437427"/>
              </a:xfrm>
              <a:prstGeom prst="rect">
                <a:avLst/>
              </a:prstGeom>
              <a:blipFill rotWithShape="0">
                <a:blip r:embed="rId5"/>
                <a:stretch>
                  <a:fillRect b="-8333"/>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294908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1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1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Contributions</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pPr marL="457200" indent="-457200">
                  <a:buFont typeface="+mj-lt"/>
                  <a:buAutoNum type="arabicPeriod" startAt="2"/>
                </a:pPr>
                <a:r>
                  <a:rPr lang="en-US" sz="2400" dirty="0" smtClean="0"/>
                  <a:t>Propose </a:t>
                </a:r>
                <a:r>
                  <a:rPr lang="en-US" sz="2400" dirty="0" smtClean="0">
                    <a:solidFill>
                      <a:srgbClr val="FFC000"/>
                    </a:solidFill>
                  </a:rPr>
                  <a:t>an</a:t>
                </a:r>
                <a:r>
                  <a:rPr lang="en-US" sz="2400" dirty="0" smtClean="0"/>
                  <a:t> </a:t>
                </a:r>
                <a:r>
                  <a:rPr lang="en-US" sz="2400" dirty="0" smtClean="0">
                    <a:solidFill>
                      <a:srgbClr val="FFC000"/>
                    </a:solidFill>
                  </a:rPr>
                  <a:t>automatic bandwidth selection</a:t>
                </a:r>
                <a:r>
                  <a:rPr lang="en-US" sz="2400" dirty="0" smtClean="0"/>
                  <a:t> </a:t>
                </a:r>
                <a:r>
                  <a:rPr lang="en-US" sz="2400" dirty="0" smtClean="0">
                    <a:solidFill>
                      <a:srgbClr val="FFC000"/>
                    </a:solidFill>
                  </a:rPr>
                  <a:t>to leverage different types of features</a:t>
                </a:r>
              </a:p>
              <a:p>
                <a:pPr marL="457200" indent="-457200">
                  <a:buFont typeface="+mj-lt"/>
                  <a:buAutoNum type="arabicPeriod" startAt="2"/>
                </a:pPr>
                <a:endParaRPr lang="en-US" sz="2000" dirty="0"/>
              </a:p>
              <a:p>
                <a:pPr lvl="2"/>
                <a:endParaRPr lang="en-US" sz="2000" i="1" dirty="0" smtClean="0">
                  <a:latin typeface="Cambria Math" panose="02040503050406030204" pitchFamily="18" charset="0"/>
                </a:endParaRPr>
              </a:p>
              <a:p>
                <a:pPr lvl="2"/>
                <a14:m>
                  <m:oMath xmlns:m="http://schemas.openxmlformats.org/officeDocument/2006/math">
                    <m:r>
                      <a:rPr lang="en-US" sz="2000" i="1">
                        <a:latin typeface="Cambria Math" panose="02040503050406030204" pitchFamily="18" charset="0"/>
                      </a:rPr>
                      <m:t>𝑏𝑖𝑎𝑠</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a:rPr>
                                  <m:t>𝑓</m:t>
                                </m:r>
                              </m:e>
                            </m:acc>
                          </m:e>
                          <m:sub>
                            <m:r>
                              <a:rPr lang="en-US" sz="2000" i="1">
                                <a:latin typeface="Cambria Math" panose="02040503050406030204" pitchFamily="18" charset="0"/>
                              </a:rPr>
                              <m:t>h𝑏</m:t>
                            </m:r>
                          </m:sub>
                        </m:sSub>
                        <m:d>
                          <m:dPr>
                            <m:ctrlPr>
                              <a:rPr lang="en-US" sz="2000" i="1">
                                <a:latin typeface="Cambria Math" panose="02040503050406030204" pitchFamily="18" charset="0"/>
                              </a:rPr>
                            </m:ctrlPr>
                          </m:dPr>
                          <m:e>
                            <m:r>
                              <a:rPr lang="en-US" sz="2000" i="1">
                                <a:latin typeface="Cambria Math"/>
                              </a:rPr>
                              <m:t>𝑥</m:t>
                            </m:r>
                          </m:e>
                        </m:d>
                      </m:e>
                    </m:d>
                    <m:r>
                      <a:rPr lang="en-US" sz="2000" i="1">
                        <a:latin typeface="Cambria Math" panose="02040503050406030204" pitchFamily="18" charset="0"/>
                        <a:ea typeface="Cambria Math" panose="02040503050406030204" pitchFamily="18" charset="0"/>
                      </a:rPr>
                      <m:t>∝0.5</m:t>
                    </m:r>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h</m:t>
                        </m:r>
                      </m:e>
                      <m:sup>
                        <m:r>
                          <a:rPr lang="en-US" sz="2000" i="1">
                            <a:latin typeface="Cambria Math" panose="02040503050406030204" pitchFamily="18" charset="0"/>
                            <a:ea typeface="Cambria Math" panose="02040503050406030204" pitchFamily="18" charset="0"/>
                          </a:rPr>
                          <m:t>2</m:t>
                        </m:r>
                      </m:sup>
                    </m:sSup>
                    <m:r>
                      <a:rPr lang="en-US" sz="2000" i="1">
                        <a:latin typeface="Cambria Math" panose="02040503050406030204" pitchFamily="18" charset="0"/>
                        <a:ea typeface="Cambria Math" panose="02040503050406030204" pitchFamily="18" charset="0"/>
                      </a:rPr>
                      <m:t>𝑡𝑟𝑎𝑐𝑒</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𝐵</m:t>
                        </m:r>
                        <m:r>
                          <a:rPr lang="en-US" sz="2000" i="1">
                            <a:solidFill>
                              <a:srgbClr val="FFC000"/>
                            </a:solidFill>
                            <a:latin typeface="Cambria Math" panose="02040503050406030204" pitchFamily="18" charset="0"/>
                            <a:ea typeface="Cambria Math" panose="02040503050406030204" pitchFamily="18" charset="0"/>
                          </a:rPr>
                          <m:t>𝐻</m:t>
                        </m:r>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a:rPr>
                                  <m:t>𝑓</m:t>
                                </m:r>
                              </m:e>
                            </m:acc>
                          </m:e>
                          <m:sub>
                            <m:r>
                              <a:rPr lang="en-US" sz="2000" i="1">
                                <a:latin typeface="Cambria Math" panose="02040503050406030204" pitchFamily="18" charset="0"/>
                              </a:rPr>
                              <m:t>h𝑏</m:t>
                            </m:r>
                          </m:sub>
                        </m:sSub>
                        <m:d>
                          <m:dPr>
                            <m:ctrlPr>
                              <a:rPr lang="en-US" sz="2000" i="1">
                                <a:latin typeface="Cambria Math" panose="02040503050406030204" pitchFamily="18" charset="0"/>
                              </a:rPr>
                            </m:ctrlPr>
                          </m:dPr>
                          <m:e>
                            <m:r>
                              <a:rPr lang="en-US" sz="2000" i="1">
                                <a:latin typeface="Cambria Math"/>
                              </a:rPr>
                              <m:t>𝑥</m:t>
                            </m:r>
                          </m:e>
                        </m:d>
                      </m:e>
                    </m:d>
                  </m:oMath>
                </a14:m>
                <a:r>
                  <a:rPr lang="en-US" sz="2000" dirty="0" smtClean="0"/>
                  <a:t>    (</a:t>
                </a:r>
                <a:r>
                  <a:rPr lang="en-US" sz="2000" i="1" dirty="0" smtClean="0">
                    <a:solidFill>
                      <a:srgbClr val="FFC000"/>
                    </a:solidFill>
                  </a:rPr>
                  <a:t>H</a:t>
                </a:r>
                <a:r>
                  <a:rPr lang="en-US" sz="2000" dirty="0" smtClean="0"/>
                  <a:t>: Hessian)</a:t>
                </a:r>
                <a:endParaRPr lang="en-US" sz="2000" dirty="0"/>
              </a:p>
              <a:p>
                <a:pPr lvl="2"/>
                <a:endParaRPr lang="en-US" sz="24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111" t="-1078"/>
                </a:stretch>
              </a:blipFill>
            </p:spPr>
            <p:txBody>
              <a:bodyPr/>
              <a:lstStyle/>
              <a:p>
                <a:r>
                  <a:rPr lang="ko-KR" altLang="en-US">
                    <a:noFill/>
                  </a:rPr>
                  <a:t> </a:t>
                </a:r>
              </a:p>
            </p:txBody>
          </p:sp>
        </mc:Fallback>
      </mc:AlternateContent>
      <p:pic>
        <p:nvPicPr>
          <p:cNvPr id="5" name="Picture 4"/>
          <p:cNvPicPr>
            <a:picLocks noChangeAspect="1"/>
          </p:cNvPicPr>
          <p:nvPr/>
        </p:nvPicPr>
        <p:blipFill>
          <a:blip r:embed="rId4"/>
          <a:stretch>
            <a:fillRect/>
          </a:stretch>
        </p:blipFill>
        <p:spPr>
          <a:xfrm>
            <a:off x="457200" y="3860855"/>
            <a:ext cx="2592288" cy="2560126"/>
          </a:xfrm>
          <a:prstGeom prst="rect">
            <a:avLst/>
          </a:prstGeom>
        </p:spPr>
      </p:pic>
      <p:pic>
        <p:nvPicPr>
          <p:cNvPr id="6" name="Picture 5"/>
          <p:cNvPicPr>
            <a:picLocks noChangeAspect="1"/>
          </p:cNvPicPr>
          <p:nvPr/>
        </p:nvPicPr>
        <p:blipFill>
          <a:blip r:embed="rId5"/>
          <a:stretch>
            <a:fillRect/>
          </a:stretch>
        </p:blipFill>
        <p:spPr>
          <a:xfrm>
            <a:off x="6094512" y="3860855"/>
            <a:ext cx="2592288" cy="2553693"/>
          </a:xfrm>
          <a:prstGeom prst="rect">
            <a:avLst/>
          </a:prstGeom>
        </p:spPr>
      </p:pic>
      <p:sp>
        <p:nvSpPr>
          <p:cNvPr id="7" name="TextBox 6"/>
          <p:cNvSpPr txBox="1"/>
          <p:nvPr/>
        </p:nvSpPr>
        <p:spPr>
          <a:xfrm>
            <a:off x="457200" y="6444044"/>
            <a:ext cx="2592288" cy="369332"/>
          </a:xfrm>
          <a:prstGeom prst="rect">
            <a:avLst/>
          </a:prstGeom>
          <a:noFill/>
        </p:spPr>
        <p:txBody>
          <a:bodyPr wrap="square" rtlCol="0">
            <a:spAutoFit/>
          </a:bodyPr>
          <a:lstStyle/>
          <a:p>
            <a:pPr algn="ctr"/>
            <a:r>
              <a:rPr lang="en-US" dirty="0" smtClean="0"/>
              <a:t>Noisy image</a:t>
            </a:r>
          </a:p>
        </p:txBody>
      </p:sp>
      <p:sp>
        <p:nvSpPr>
          <p:cNvPr id="8" name="TextBox 7"/>
          <p:cNvSpPr txBox="1"/>
          <p:nvPr/>
        </p:nvSpPr>
        <p:spPr>
          <a:xfrm>
            <a:off x="5886147" y="6444044"/>
            <a:ext cx="3049488" cy="369332"/>
          </a:xfrm>
          <a:prstGeom prst="rect">
            <a:avLst/>
          </a:prstGeom>
          <a:noFill/>
        </p:spPr>
        <p:txBody>
          <a:bodyPr wrap="square" rtlCol="0">
            <a:spAutoFit/>
          </a:bodyPr>
          <a:lstStyle/>
          <a:p>
            <a:pPr algn="ctr"/>
            <a:r>
              <a:rPr lang="en-US" dirty="0" smtClean="0"/>
              <a:t>Our </a:t>
            </a:r>
            <a:r>
              <a:rPr lang="en-US" dirty="0" smtClean="0"/>
              <a:t>bandwidth along x</a:t>
            </a:r>
            <a:endParaRPr lang="en-US" dirty="0" smtClean="0"/>
          </a:p>
        </p:txBody>
      </p:sp>
      <p:pic>
        <p:nvPicPr>
          <p:cNvPr id="9" name="Picture 8"/>
          <p:cNvPicPr>
            <a:picLocks/>
          </p:cNvPicPr>
          <p:nvPr/>
        </p:nvPicPr>
        <p:blipFill>
          <a:blip r:embed="rId6"/>
          <a:stretch>
            <a:fillRect/>
          </a:stretch>
        </p:blipFill>
        <p:spPr>
          <a:xfrm>
            <a:off x="3276000" y="3854948"/>
            <a:ext cx="2592000" cy="2559600"/>
          </a:xfrm>
          <a:prstGeom prst="rect">
            <a:avLst/>
          </a:prstGeom>
        </p:spPr>
      </p:pic>
      <p:sp>
        <p:nvSpPr>
          <p:cNvPr id="10" name="TextBox 9"/>
          <p:cNvSpPr txBox="1"/>
          <p:nvPr/>
        </p:nvSpPr>
        <p:spPr>
          <a:xfrm>
            <a:off x="3276000" y="6431535"/>
            <a:ext cx="2592000" cy="369332"/>
          </a:xfrm>
          <a:prstGeom prst="rect">
            <a:avLst/>
          </a:prstGeom>
          <a:noFill/>
        </p:spPr>
        <p:txBody>
          <a:bodyPr wrap="square" rtlCol="0">
            <a:spAutoFit/>
          </a:bodyPr>
          <a:lstStyle/>
          <a:p>
            <a:pPr algn="ctr"/>
            <a:r>
              <a:rPr lang="en-US" dirty="0" smtClean="0"/>
              <a:t>Est. derivatives along x</a:t>
            </a:r>
            <a:endParaRPr lang="en-US" dirty="0" smtClean="0"/>
          </a:p>
        </p:txBody>
      </p:sp>
      <mc:AlternateContent xmlns:mc="http://schemas.openxmlformats.org/markup-compatibility/2006" xmlns:a14="http://schemas.microsoft.com/office/drawing/2010/main">
        <mc:Choice Requires="a14">
          <p:sp>
            <p:nvSpPr>
              <p:cNvPr id="11" name="Rectangle 10"/>
              <p:cNvSpPr/>
              <p:nvPr/>
            </p:nvSpPr>
            <p:spPr>
              <a:xfrm>
                <a:off x="611560" y="2276872"/>
                <a:ext cx="7776864" cy="93262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altLang="ko-KR" sz="2000" i="1">
                              <a:latin typeface="Cambria Math" panose="02040503050406030204" pitchFamily="18" charset="0"/>
                            </a:rPr>
                          </m:ctrlPr>
                        </m:funcPr>
                        <m:fName>
                          <m:d>
                            <m:dPr>
                              <m:begChr m:val="["/>
                              <m:endChr m:val="]"/>
                              <m:ctrlPr>
                                <a:rPr lang="en-US" altLang="ko-KR" sz="2000" i="1">
                                  <a:latin typeface="Cambria Math" panose="02040503050406030204" pitchFamily="18" charset="0"/>
                                </a:rPr>
                              </m:ctrlPr>
                            </m:dPr>
                            <m:e>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𝑎</m:t>
                                  </m:r>
                                </m:e>
                              </m:acc>
                              <m:r>
                                <a:rPr lang="en-US" altLang="ko-KR" sz="2000" i="1">
                                  <a:latin typeface="Cambria Math" panose="02040503050406030204" pitchFamily="18" charset="0"/>
                                </a:rPr>
                                <m:t>,</m:t>
                              </m:r>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𝑏</m:t>
                                  </m:r>
                                </m:e>
                              </m:acc>
                            </m:e>
                          </m:d>
                          <m:r>
                            <a:rPr lang="en-US" altLang="ko-KR" sz="2000" i="1">
                              <a:latin typeface="Cambria Math" panose="02040503050406030204" pitchFamily="18" charset="0"/>
                            </a:rPr>
                            <m:t>=</m:t>
                          </m:r>
                          <m:limLow>
                            <m:limLowPr>
                              <m:ctrlPr>
                                <a:rPr lang="en-US" altLang="ko-KR" sz="2000" i="1">
                                  <a:latin typeface="Cambria Math" panose="02040503050406030204" pitchFamily="18" charset="0"/>
                                </a:rPr>
                              </m:ctrlPr>
                            </m:limLowPr>
                            <m:e>
                              <m:r>
                                <a:rPr lang="en-US" altLang="ko-KR" sz="2000" i="1">
                                  <a:latin typeface="Cambria Math"/>
                                </a:rPr>
                                <m:t>𝑚𝑖𝑛</m:t>
                              </m:r>
                            </m:e>
                            <m:lim>
                              <m:r>
                                <a:rPr lang="en-US" altLang="ko-KR" sz="2000" i="1">
                                  <a:latin typeface="Cambria Math"/>
                                  <a:ea typeface="Cambria Math"/>
                                </a:rPr>
                                <m:t>𝛼</m:t>
                              </m:r>
                              <m:r>
                                <a:rPr lang="en-US" altLang="ko-KR" sz="2000" i="1">
                                  <a:latin typeface="Cambria Math"/>
                                  <a:ea typeface="Cambria Math"/>
                                </a:rPr>
                                <m:t>,</m:t>
                              </m:r>
                              <m:r>
                                <a:rPr lang="en-US" altLang="ko-KR" sz="2000" i="1">
                                  <a:latin typeface="Cambria Math"/>
                                  <a:ea typeface="Cambria Math"/>
                                </a:rPr>
                                <m:t>𝛽</m:t>
                              </m:r>
                            </m:lim>
                          </m:limLow>
                        </m:fName>
                        <m:e>
                          <m:nary>
                            <m:naryPr>
                              <m:chr m:val="∑"/>
                              <m:ctrlPr>
                                <a:rPr lang="en-US" altLang="ko-KR" sz="2000" i="1">
                                  <a:latin typeface="Cambria Math" panose="02040503050406030204" pitchFamily="18" charset="0"/>
                                </a:rPr>
                              </m:ctrlPr>
                            </m:naryPr>
                            <m:sub>
                              <m:r>
                                <m:rPr>
                                  <m:brk m:alnAt="23"/>
                                </m:rPr>
                                <a:rPr lang="en-US" altLang="ko-KR" sz="2000" i="1">
                                  <a:latin typeface="Cambria Math"/>
                                </a:rPr>
                                <m:t>𝑖</m:t>
                              </m:r>
                              <m:r>
                                <a:rPr lang="en-US" altLang="ko-KR" sz="2000" i="1">
                                  <a:latin typeface="Cambria Math"/>
                                </a:rPr>
                                <m:t>=1</m:t>
                              </m:r>
                            </m:sub>
                            <m:sup>
                              <m:r>
                                <a:rPr lang="en-US" altLang="ko-KR" sz="2000" i="1">
                                  <a:latin typeface="Cambria Math"/>
                                </a:rPr>
                                <m:t>𝑛</m:t>
                              </m:r>
                            </m:sup>
                            <m:e>
                              <m:sSup>
                                <m:sSupPr>
                                  <m:ctrlPr>
                                    <a:rPr lang="en-US" altLang="ko-KR" sz="2000" i="1">
                                      <a:latin typeface="Cambria Math" panose="02040503050406030204" pitchFamily="18" charset="0"/>
                                    </a:rPr>
                                  </m:ctrlPr>
                                </m:sSupPr>
                                <m:e>
                                  <m:d>
                                    <m:dPr>
                                      <m:begChr m:val="["/>
                                      <m:endChr m:val="]"/>
                                      <m:ctrlPr>
                                        <a:rPr lang="en-US" altLang="ko-KR" sz="2000" i="1">
                                          <a:latin typeface="Cambria Math" panose="02040503050406030204" pitchFamily="18" charset="0"/>
                                        </a:rPr>
                                      </m:ctrlPr>
                                    </m:dPr>
                                    <m:e>
                                      <m:sSup>
                                        <m:sSupPr>
                                          <m:ctrlPr>
                                            <a:rPr lang="en-US" altLang="ko-KR" sz="2000" i="1">
                                              <a:latin typeface="Cambria Math" panose="02040503050406030204" pitchFamily="18" charset="0"/>
                                            </a:rPr>
                                          </m:ctrlPr>
                                        </m:sSupPr>
                                        <m:e>
                                          <m:r>
                                            <a:rPr lang="en-US" altLang="ko-KR" sz="2000" i="1">
                                              <a:latin typeface="Cambria Math"/>
                                            </a:rPr>
                                            <m:t>𝑦</m:t>
                                          </m:r>
                                        </m:e>
                                        <m:sup>
                                          <m:r>
                                            <a:rPr lang="en-US" altLang="ko-KR" sz="2000" i="1">
                                              <a:latin typeface="Cambria Math"/>
                                            </a:rPr>
                                            <m:t>𝑖</m:t>
                                          </m:r>
                                        </m:sup>
                                      </m:sSup>
                                      <m:r>
                                        <a:rPr lang="en-US" altLang="ko-KR" sz="2000" i="1">
                                          <a:latin typeface="Cambria Math"/>
                                        </a:rPr>
                                        <m:t>−</m:t>
                                      </m:r>
                                      <m:d>
                                        <m:dPr>
                                          <m:ctrlPr>
                                            <a:rPr lang="en-US" altLang="ko-KR" sz="2000" i="1">
                                              <a:latin typeface="Cambria Math" panose="02040503050406030204" pitchFamily="18" charset="0"/>
                                            </a:rPr>
                                          </m:ctrlPr>
                                        </m:dPr>
                                        <m:e>
                                          <m:r>
                                            <a:rPr lang="en-US" altLang="ko-KR" sz="2000" i="1">
                                              <a:latin typeface="Cambria Math"/>
                                              <a:ea typeface="Cambria Math"/>
                                            </a:rPr>
                                            <m:t>𝛼</m:t>
                                          </m:r>
                                          <m:r>
                                            <a:rPr lang="en-US" altLang="ko-KR" sz="2000" i="1">
                                              <a:latin typeface="Cambria Math"/>
                                              <a:ea typeface="Cambria Math"/>
                                            </a:rPr>
                                            <m:t>+</m:t>
                                          </m:r>
                                          <m:sSup>
                                            <m:sSupPr>
                                              <m:ctrlPr>
                                                <a:rPr lang="en-US" altLang="ko-KR" sz="2000" i="1">
                                                  <a:latin typeface="Cambria Math" panose="02040503050406030204" pitchFamily="18" charset="0"/>
                                                  <a:ea typeface="Cambria Math"/>
                                                </a:rPr>
                                              </m:ctrlPr>
                                            </m:sSupPr>
                                            <m:e>
                                              <m:r>
                                                <a:rPr lang="en-US" altLang="ko-KR" sz="2000" i="1">
                                                  <a:latin typeface="Cambria Math"/>
                                                  <a:ea typeface="Cambria Math"/>
                                                </a:rPr>
                                                <m:t>𝛽</m:t>
                                              </m:r>
                                            </m:e>
                                            <m:sup>
                                              <m:r>
                                                <a:rPr lang="en-US" altLang="ko-KR" sz="2000" i="1">
                                                  <a:latin typeface="Cambria Math"/>
                                                  <a:ea typeface="Cambria Math"/>
                                                </a:rPr>
                                                <m:t>𝑇</m:t>
                                              </m:r>
                                            </m:sup>
                                          </m:sSup>
                                          <m:d>
                                            <m:dPr>
                                              <m:ctrlPr>
                                                <a:rPr lang="en-US" altLang="ko-KR" sz="2000" i="1">
                                                  <a:latin typeface="Cambria Math" panose="02040503050406030204" pitchFamily="18" charset="0"/>
                                                  <a:ea typeface="Cambria Math"/>
                                                </a:rPr>
                                              </m:ctrlPr>
                                            </m:dPr>
                                            <m:e>
                                              <m:sSup>
                                                <m:sSupPr>
                                                  <m:ctrlPr>
                                                    <a:rPr lang="en-US" altLang="ko-KR" sz="2000" i="1">
                                                      <a:latin typeface="Cambria Math" panose="02040503050406030204" pitchFamily="18" charset="0"/>
                                                      <a:ea typeface="Cambria Math"/>
                                                    </a:rPr>
                                                  </m:ctrlPr>
                                                </m:sSupPr>
                                                <m:e>
                                                  <m:r>
                                                    <a:rPr lang="en-US" altLang="ko-KR" sz="2000" i="1">
                                                      <a:latin typeface="Cambria Math"/>
                                                      <a:ea typeface="Cambria Math"/>
                                                    </a:rPr>
                                                    <m:t>𝑥</m:t>
                                                  </m:r>
                                                </m:e>
                                                <m:sup>
                                                  <m:r>
                                                    <a:rPr lang="en-US" altLang="ko-KR" sz="2000" i="1">
                                                      <a:latin typeface="Cambria Math"/>
                                                      <a:ea typeface="Cambria Math"/>
                                                    </a:rPr>
                                                    <m:t>𝑖</m:t>
                                                  </m:r>
                                                </m:sup>
                                              </m:sSup>
                                              <m:r>
                                                <a:rPr lang="en-US" altLang="ko-KR" sz="2000" i="1">
                                                  <a:latin typeface="Cambria Math"/>
                                                  <a:ea typeface="Cambria Math"/>
                                                </a:rPr>
                                                <m:t>−</m:t>
                                              </m:r>
                                              <m:sSup>
                                                <m:sSupPr>
                                                  <m:ctrlPr>
                                                    <a:rPr lang="en-US" altLang="ko-KR" sz="2000" i="1">
                                                      <a:latin typeface="Cambria Math" panose="02040503050406030204" pitchFamily="18" charset="0"/>
                                                      <a:ea typeface="Cambria Math"/>
                                                    </a:rPr>
                                                  </m:ctrlPr>
                                                </m:sSupPr>
                                                <m:e>
                                                  <m:r>
                                                    <a:rPr lang="en-US" altLang="ko-KR" sz="2000" i="1">
                                                      <a:latin typeface="Cambria Math"/>
                                                      <a:ea typeface="Cambria Math"/>
                                                    </a:rPr>
                                                    <m:t>𝑥</m:t>
                                                  </m:r>
                                                </m:e>
                                                <m:sup>
                                                  <m:r>
                                                    <a:rPr lang="en-US" altLang="ko-KR" sz="2000" i="1">
                                                      <a:latin typeface="Cambria Math"/>
                                                      <a:ea typeface="Cambria Math"/>
                                                    </a:rPr>
                                                    <m:t>𝑐</m:t>
                                                  </m:r>
                                                </m:sup>
                                              </m:sSup>
                                            </m:e>
                                          </m:d>
                                        </m:e>
                                      </m:d>
                                    </m:e>
                                  </m:d>
                                </m:e>
                                <m:sup>
                                  <m:r>
                                    <a:rPr lang="en-US" altLang="ko-KR" sz="2000" i="1">
                                      <a:latin typeface="Cambria Math"/>
                                    </a:rPr>
                                    <m:t>2</m:t>
                                  </m:r>
                                </m:sup>
                              </m:sSup>
                            </m:e>
                          </m:nary>
                          <m:r>
                            <a:rPr lang="en-US" altLang="ko-KR" sz="2000" i="1">
                              <a:latin typeface="Cambria Math"/>
                              <a:ea typeface="Cambria Math"/>
                            </a:rPr>
                            <m:t>𝐾</m:t>
                          </m:r>
                          <m:r>
                            <a:rPr lang="en-US" altLang="ko-KR" sz="2000" i="1">
                              <a:latin typeface="Cambria Math"/>
                              <a:ea typeface="Cambria Math"/>
                            </a:rPr>
                            <m:t>(</m:t>
                          </m:r>
                          <m:f>
                            <m:fPr>
                              <m:ctrlPr>
                                <a:rPr lang="en-US" altLang="ko-KR" sz="2000" i="1">
                                  <a:latin typeface="Cambria Math" panose="02040503050406030204" pitchFamily="18" charset="0"/>
                                  <a:ea typeface="Cambria Math"/>
                                </a:rPr>
                              </m:ctrlPr>
                            </m:fPr>
                            <m:num>
                              <m:r>
                                <a:rPr lang="en-US" altLang="ko-KR" sz="2000" i="1">
                                  <a:latin typeface="Cambria Math"/>
                                  <a:ea typeface="Cambria Math"/>
                                </a:rPr>
                                <m:t>𝑑𝑖𝑠𝑡</m:t>
                              </m:r>
                              <m:d>
                                <m:dPr>
                                  <m:ctrlPr>
                                    <a:rPr lang="en-US" altLang="ko-KR" sz="2000" i="1">
                                      <a:latin typeface="Cambria Math" panose="02040503050406030204" pitchFamily="18" charset="0"/>
                                      <a:ea typeface="Cambria Math"/>
                                    </a:rPr>
                                  </m:ctrlPr>
                                </m:dPr>
                                <m:e>
                                  <m:sSup>
                                    <m:sSupPr>
                                      <m:ctrlPr>
                                        <a:rPr lang="en-US" altLang="ko-KR" sz="2000" i="1">
                                          <a:latin typeface="Cambria Math" panose="02040503050406030204" pitchFamily="18" charset="0"/>
                                          <a:ea typeface="Cambria Math"/>
                                        </a:rPr>
                                      </m:ctrlPr>
                                    </m:sSupPr>
                                    <m:e>
                                      <m:r>
                                        <a:rPr lang="en-US" altLang="ko-KR" sz="2000" i="1">
                                          <a:latin typeface="Cambria Math"/>
                                          <a:ea typeface="Cambria Math"/>
                                        </a:rPr>
                                        <m:t>𝑥</m:t>
                                      </m:r>
                                    </m:e>
                                    <m:sup>
                                      <m:r>
                                        <a:rPr lang="en-US" altLang="ko-KR" sz="2000" i="1">
                                          <a:latin typeface="Cambria Math"/>
                                          <a:ea typeface="Cambria Math"/>
                                        </a:rPr>
                                        <m:t>𝑖</m:t>
                                      </m:r>
                                    </m:sup>
                                  </m:sSup>
                                  <m:r>
                                    <a:rPr lang="en-US" altLang="ko-KR" sz="2000" i="1">
                                      <a:latin typeface="Cambria Math"/>
                                      <a:ea typeface="Cambria Math"/>
                                    </a:rPr>
                                    <m:t>,</m:t>
                                  </m:r>
                                  <m:sSup>
                                    <m:sSupPr>
                                      <m:ctrlPr>
                                        <a:rPr lang="en-US" altLang="ko-KR" sz="2000" i="1">
                                          <a:latin typeface="Cambria Math" panose="02040503050406030204" pitchFamily="18" charset="0"/>
                                          <a:ea typeface="Cambria Math"/>
                                        </a:rPr>
                                      </m:ctrlPr>
                                    </m:sSupPr>
                                    <m:e>
                                      <m:r>
                                        <a:rPr lang="en-US" altLang="ko-KR" sz="2000" i="1">
                                          <a:latin typeface="Cambria Math"/>
                                          <a:ea typeface="Cambria Math"/>
                                        </a:rPr>
                                        <m:t>𝑥</m:t>
                                      </m:r>
                                    </m:e>
                                    <m:sup>
                                      <m:r>
                                        <a:rPr lang="en-US" altLang="ko-KR" sz="2000" i="1">
                                          <a:latin typeface="Cambria Math"/>
                                          <a:ea typeface="Cambria Math"/>
                                        </a:rPr>
                                        <m:t>𝑐</m:t>
                                      </m:r>
                                    </m:sup>
                                  </m:sSup>
                                </m:e>
                              </m:d>
                            </m:num>
                            <m:den>
                              <m:r>
                                <a:rPr lang="en-US" altLang="ko-KR" sz="2000" b="1" i="1">
                                  <a:solidFill>
                                    <a:srgbClr val="FFC000"/>
                                  </a:solidFill>
                                  <a:latin typeface="Cambria Math"/>
                                  <a:ea typeface="Cambria Math"/>
                                </a:rPr>
                                <m:t>𝒉</m:t>
                              </m:r>
                              <m:sSub>
                                <m:sSubPr>
                                  <m:ctrlPr>
                                    <a:rPr lang="en-US" altLang="ko-KR" sz="2000" b="1" i="1">
                                      <a:solidFill>
                                        <a:srgbClr val="FFC000"/>
                                      </a:solidFill>
                                      <a:latin typeface="Cambria Math" panose="02040503050406030204" pitchFamily="18" charset="0"/>
                                      <a:ea typeface="Cambria Math"/>
                                    </a:rPr>
                                  </m:ctrlPr>
                                </m:sSubPr>
                                <m:e>
                                  <m:r>
                                    <a:rPr lang="en-US" altLang="ko-KR" sz="2000" b="1" i="1">
                                      <a:solidFill>
                                        <a:srgbClr val="FFC000"/>
                                      </a:solidFill>
                                      <a:latin typeface="Cambria Math" panose="02040503050406030204" pitchFamily="18" charset="0"/>
                                      <a:ea typeface="Cambria Math"/>
                                    </a:rPr>
                                    <m:t>𝒃</m:t>
                                  </m:r>
                                </m:e>
                                <m:sub>
                                  <m:r>
                                    <a:rPr lang="en-US" altLang="ko-KR" sz="2000" b="1" i="1">
                                      <a:solidFill>
                                        <a:srgbClr val="FFC000"/>
                                      </a:solidFill>
                                      <a:latin typeface="Cambria Math" panose="02040503050406030204" pitchFamily="18" charset="0"/>
                                      <a:ea typeface="Cambria Math"/>
                                    </a:rPr>
                                    <m:t>𝒋</m:t>
                                  </m:r>
                                </m:sub>
                              </m:sSub>
                            </m:den>
                          </m:f>
                          <m:r>
                            <a:rPr lang="en-US" altLang="ko-KR" sz="2000" i="1">
                              <a:latin typeface="Cambria Math"/>
                              <a:ea typeface="Cambria Math"/>
                            </a:rPr>
                            <m:t>)</m:t>
                          </m:r>
                        </m:e>
                      </m:func>
                    </m:oMath>
                  </m:oMathPara>
                </a14:m>
                <a:endParaRPr lang="en-US" sz="2000" dirty="0"/>
              </a:p>
            </p:txBody>
          </p:sp>
        </mc:Choice>
        <mc:Fallback xmlns="">
          <p:sp>
            <p:nvSpPr>
              <p:cNvPr id="11" name="Rectangle 10"/>
              <p:cNvSpPr>
                <a:spLocks noRot="1" noChangeAspect="1" noMove="1" noResize="1" noEditPoints="1" noAdjustHandles="1" noChangeArrowheads="1" noChangeShapeType="1" noTextEdit="1"/>
              </p:cNvSpPr>
              <p:nvPr/>
            </p:nvSpPr>
            <p:spPr>
              <a:xfrm>
                <a:off x="611560" y="2276872"/>
                <a:ext cx="7776864" cy="932628"/>
              </a:xfrm>
              <a:prstGeom prst="rect">
                <a:avLst/>
              </a:prstGeom>
              <a:blipFill rotWithShape="0">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68255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2770" name="Title 1"/>
              <p:cNvSpPr>
                <a:spLocks noGrp="1"/>
              </p:cNvSpPr>
              <p:nvPr>
                <p:ph type="title"/>
              </p:nvPr>
            </p:nvSpPr>
            <p:spPr/>
            <p:txBody>
              <a:bodyPr/>
              <a:lstStyle/>
              <a:p>
                <a:pPr eaLnBrk="1" hangingPunct="1"/>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ea typeface="Cambria Math" panose="02040503050406030204" pitchFamily="18" charset="0"/>
                        </a:rPr>
                        <m:t>𝑏𝑎𝑛</m:t>
                      </m:r>
                      <m:sSub>
                        <m:sSubPr>
                          <m:ctrlPr>
                            <a:rPr lang="en-US" b="0" i="1" smtClean="0">
                              <a:solidFill>
                                <a:schemeClr val="bg1"/>
                              </a:solidFill>
                              <a:latin typeface="Cambria Math" panose="02040503050406030204" pitchFamily="18" charset="0"/>
                              <a:ea typeface="Cambria Math" panose="02040503050406030204" pitchFamily="18" charset="0"/>
                            </a:rPr>
                          </m:ctrlPr>
                        </m:sSubPr>
                        <m:e>
                          <m:r>
                            <a:rPr lang="en-US" b="0" i="1" smtClean="0">
                              <a:solidFill>
                                <a:schemeClr val="bg1"/>
                              </a:solidFill>
                              <a:latin typeface="Cambria Math" panose="02040503050406030204" pitchFamily="18" charset="0"/>
                              <a:ea typeface="Cambria Math" panose="02040503050406030204" pitchFamily="18" charset="0"/>
                            </a:rPr>
                            <m:t>𝑑</m:t>
                          </m:r>
                          <m:r>
                            <a:rPr lang="en-GB" b="0" i="1" smtClean="0">
                              <a:solidFill>
                                <a:schemeClr val="bg1"/>
                              </a:solidFill>
                              <a:latin typeface="Cambria Math"/>
                              <a:ea typeface="Cambria Math" panose="02040503050406030204" pitchFamily="18" charset="0"/>
                            </a:rPr>
                            <m:t>𝑤𝑖𝑑𝑡h</m:t>
                          </m:r>
                        </m:e>
                        <m:sub>
                          <m:r>
                            <a:rPr lang="en-US" b="0" i="1" smtClean="0">
                              <a:solidFill>
                                <a:schemeClr val="bg1"/>
                              </a:solidFill>
                              <a:latin typeface="Cambria Math" panose="02040503050406030204" pitchFamily="18" charset="0"/>
                              <a:ea typeface="Cambria Math" panose="02040503050406030204" pitchFamily="18" charset="0"/>
                            </a:rPr>
                            <m:t>𝑗</m:t>
                          </m:r>
                        </m:sub>
                      </m:sSub>
                    </m:oMath>
                  </m:oMathPara>
                </a14:m>
                <a:endParaRPr lang="en-US" altLang="en-US" dirty="0">
                  <a:solidFill>
                    <a:schemeClr val="bg2"/>
                  </a:solidFill>
                </a:endParaRPr>
              </a:p>
            </p:txBody>
          </p:sp>
        </mc:Choice>
        <mc:Fallback>
          <p:sp>
            <p:nvSpPr>
              <p:cNvPr id="32770" name="Title 1"/>
              <p:cNvSpPr>
                <a:spLocks noGrp="1" noRot="1" noChangeAspect="1" noMove="1" noResize="1" noEditPoints="1" noAdjustHandles="1" noChangeArrowheads="1" noChangeShapeType="1" noTextEdit="1"/>
              </p:cNvSpPr>
              <p:nvPr>
                <p:ph type="title"/>
              </p:nvPr>
            </p:nvSpPr>
            <p:spPr>
              <a:blipFill rotWithShape="0">
                <a:blip r:embed="rId4"/>
                <a:stretch>
                  <a:fillRect/>
                </a:stretch>
              </a:blipFill>
            </p:spPr>
            <p:txBody>
              <a:bodyPr/>
              <a:lstStyle/>
              <a:p>
                <a:r>
                  <a:rPr lang="ko-KR" altLang="en-US">
                    <a:noFill/>
                  </a:rPr>
                  <a:t> </a:t>
                </a:r>
              </a:p>
            </p:txBody>
          </p:sp>
        </mc:Fallback>
      </mc:AlternateContent>
      <p:sp>
        <p:nvSpPr>
          <p:cNvPr id="3277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bg1"/>
                </a:solidFill>
                <a:latin typeface="Arial" charset="0"/>
                <a:ea typeface="ＭＳ Ｐゴシック" pitchFamily="8" charset="-128"/>
              </a:defRPr>
            </a:lvl1pPr>
            <a:lvl2pPr marL="742950" indent="-285750" eaLnBrk="0" hangingPunct="0">
              <a:spcBef>
                <a:spcPct val="20000"/>
              </a:spcBef>
              <a:buFont typeface="Arial" charset="0"/>
              <a:buChar char="–"/>
              <a:defRPr sz="2800">
                <a:solidFill>
                  <a:schemeClr val="bg1"/>
                </a:solidFill>
                <a:latin typeface="Arial" charset="0"/>
                <a:ea typeface="ＭＳ Ｐゴシック" pitchFamily="8"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pitchFamily="8"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pitchFamily="8"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pitchFamily="8" charset="-128"/>
              </a:defRPr>
            </a:lvl5pPr>
            <a:lvl6pPr marL="25146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6pPr>
            <a:lvl7pPr marL="29718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7pPr>
            <a:lvl8pPr marL="34290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8pPr>
            <a:lvl9pPr marL="38862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9pPr>
          </a:lstStyle>
          <a:p>
            <a:pPr eaLnBrk="1" hangingPunct="1">
              <a:spcBef>
                <a:spcPct val="0"/>
              </a:spcBef>
              <a:buFontTx/>
              <a:buNone/>
            </a:pPr>
            <a:fld id="{186AC7BD-F473-4748-8EF8-6BFCE2D066C2}" type="slidenum">
              <a:rPr lang="en-US" altLang="en-US" sz="1200">
                <a:solidFill>
                  <a:srgbClr val="96A6C1"/>
                </a:solidFill>
              </a:rPr>
              <a:pPr eaLnBrk="1" hangingPunct="1">
                <a:spcBef>
                  <a:spcPct val="0"/>
                </a:spcBef>
                <a:buFontTx/>
                <a:buNone/>
              </a:pPr>
              <a:t>23</a:t>
            </a:fld>
            <a:endParaRPr lang="en-US" altLang="en-US" sz="1200">
              <a:solidFill>
                <a:srgbClr val="96A6C1"/>
              </a:solidFill>
            </a:endParaRPr>
          </a:p>
        </p:txBody>
      </p:sp>
      <p:pic>
        <p:nvPicPr>
          <p:cNvPr id="32773" name="Picture 1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91001" y="1832850"/>
            <a:ext cx="3989340" cy="29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8165795" y="1626871"/>
            <a:ext cx="801720" cy="334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extBox 13"/>
          <p:cNvSpPr txBox="1">
            <a:spLocks noChangeArrowheads="1"/>
          </p:cNvSpPr>
          <p:nvPr/>
        </p:nvSpPr>
        <p:spPr bwMode="auto">
          <a:xfrm>
            <a:off x="274639" y="4802188"/>
            <a:ext cx="38703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bg1"/>
                </a:solidFill>
                <a:latin typeface="Arial" charset="0"/>
                <a:ea typeface="ＭＳ Ｐゴシック" pitchFamily="8" charset="-128"/>
              </a:defRPr>
            </a:lvl1pPr>
            <a:lvl2pPr marL="742950" indent="-285750" eaLnBrk="0" hangingPunct="0">
              <a:spcBef>
                <a:spcPct val="20000"/>
              </a:spcBef>
              <a:buFont typeface="Arial" charset="0"/>
              <a:buChar char="–"/>
              <a:defRPr sz="2800">
                <a:solidFill>
                  <a:schemeClr val="bg1"/>
                </a:solidFill>
                <a:latin typeface="Arial" charset="0"/>
                <a:ea typeface="ＭＳ Ｐゴシック" pitchFamily="8"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pitchFamily="8"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pitchFamily="8"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pitchFamily="8" charset="-128"/>
              </a:defRPr>
            </a:lvl5pPr>
            <a:lvl6pPr marL="25146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6pPr>
            <a:lvl7pPr marL="29718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7pPr>
            <a:lvl8pPr marL="34290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8pPr>
            <a:lvl9pPr marL="38862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9pPr>
          </a:lstStyle>
          <a:p>
            <a:pPr algn="ctr" defTabSz="457200" eaLnBrk="1" fontAlgn="base" latinLnBrk="0" hangingPunct="1">
              <a:spcBef>
                <a:spcPct val="0"/>
              </a:spcBef>
              <a:spcAft>
                <a:spcPct val="0"/>
              </a:spcAft>
              <a:buNone/>
            </a:pPr>
            <a:r>
              <a:rPr lang="en-US" altLang="en-US" sz="2000" dirty="0">
                <a:solidFill>
                  <a:srgbClr val="FFFFFF"/>
                </a:solidFill>
              </a:rPr>
              <a:t>MC Input </a:t>
            </a:r>
          </a:p>
          <a:p>
            <a:pPr algn="ctr" defTabSz="457200" eaLnBrk="1" fontAlgn="base" latinLnBrk="0" hangingPunct="1">
              <a:spcBef>
                <a:spcPct val="0"/>
              </a:spcBef>
              <a:spcAft>
                <a:spcPct val="0"/>
              </a:spcAft>
              <a:buNone/>
            </a:pPr>
            <a:r>
              <a:rPr lang="en-US" altLang="en-US" sz="2000" dirty="0">
                <a:solidFill>
                  <a:srgbClr val="FFFFFF"/>
                </a:solidFill>
              </a:rPr>
              <a:t>32 </a:t>
            </a:r>
            <a:r>
              <a:rPr lang="en-US" altLang="en-US" sz="2000" dirty="0" err="1">
                <a:solidFill>
                  <a:srgbClr val="FFFFFF"/>
                </a:solidFill>
              </a:rPr>
              <a:t>spp</a:t>
            </a:r>
            <a:endParaRPr lang="en-US" altLang="en-US" sz="2000" dirty="0">
              <a:solidFill>
                <a:srgbClr val="FFFFFF"/>
              </a:solidFill>
            </a:endParaRPr>
          </a:p>
        </p:txBody>
      </p:sp>
      <mc:AlternateContent xmlns:mc="http://schemas.openxmlformats.org/markup-compatibility/2006" xmlns:a14="http://schemas.microsoft.com/office/drawing/2010/main">
        <mc:Choice Requires="a14">
          <p:sp>
            <p:nvSpPr>
              <p:cNvPr id="32776" name="TextBox 14"/>
              <p:cNvSpPr txBox="1">
                <a:spLocks noChangeArrowheads="1"/>
              </p:cNvSpPr>
              <p:nvPr/>
            </p:nvSpPr>
            <p:spPr bwMode="auto">
              <a:xfrm>
                <a:off x="4191001" y="4784725"/>
                <a:ext cx="3952875"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bg1"/>
                    </a:solidFill>
                    <a:latin typeface="Arial" charset="0"/>
                    <a:ea typeface="ＭＳ Ｐゴシック" pitchFamily="8" charset="-128"/>
                  </a:defRPr>
                </a:lvl1pPr>
                <a:lvl2pPr marL="742950" indent="-285750" eaLnBrk="0" hangingPunct="0">
                  <a:spcBef>
                    <a:spcPct val="20000"/>
                  </a:spcBef>
                  <a:buFont typeface="Arial" charset="0"/>
                  <a:buChar char="–"/>
                  <a:defRPr sz="2800">
                    <a:solidFill>
                      <a:schemeClr val="bg1"/>
                    </a:solidFill>
                    <a:latin typeface="Arial" charset="0"/>
                    <a:ea typeface="ＭＳ Ｐゴシック" pitchFamily="8"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pitchFamily="8"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pitchFamily="8"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pitchFamily="8" charset="-128"/>
                  </a:defRPr>
                </a:lvl5pPr>
                <a:lvl6pPr marL="25146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6pPr>
                <a:lvl7pPr marL="29718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7pPr>
                <a:lvl8pPr marL="34290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8pPr>
                <a:lvl9pPr marL="38862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9pPr>
              </a:lstStyle>
              <a:p>
                <a:pPr algn="ctr" defTabSz="457200" eaLnBrk="1" fontAlgn="base" latinLnBrk="0" hangingPunct="1">
                  <a:spcBef>
                    <a:spcPct val="0"/>
                  </a:spcBef>
                  <a:spcAft>
                    <a:spcPct val="0"/>
                  </a:spcAft>
                  <a:buNone/>
                </a:pPr>
                <a14:m>
                  <m:oMathPara xmlns:m="http://schemas.openxmlformats.org/officeDocument/2006/math">
                    <m:oMathParaPr>
                      <m:jc m:val="centerGroup"/>
                    </m:oMathParaPr>
                    <m:oMath xmlns:m="http://schemas.openxmlformats.org/officeDocument/2006/math">
                      <m:r>
                        <a:rPr lang="en-US" sz="2000" i="1">
                          <a:solidFill>
                            <a:srgbClr val="FFFFFF"/>
                          </a:solidFill>
                          <a:latin typeface="Cambria Math" panose="02040503050406030204" pitchFamily="18" charset="0"/>
                          <a:ea typeface="Cambria Math" panose="02040503050406030204" pitchFamily="18" charset="0"/>
                        </a:rPr>
                        <m:t>𝑏𝑎𝑛</m:t>
                      </m:r>
                      <m:sSub>
                        <m:sSubPr>
                          <m:ctrlPr>
                            <a:rPr lang="en-US" sz="2000" i="1">
                              <a:solidFill>
                                <a:srgbClr val="FFFFFF"/>
                              </a:solidFill>
                              <a:latin typeface="Cambria Math" panose="02040503050406030204" pitchFamily="18" charset="0"/>
                              <a:ea typeface="Cambria Math" panose="02040503050406030204" pitchFamily="18" charset="0"/>
                            </a:rPr>
                          </m:ctrlPr>
                        </m:sSubPr>
                        <m:e>
                          <m:r>
                            <a:rPr lang="en-US" sz="2000" i="1">
                              <a:solidFill>
                                <a:srgbClr val="FFFFFF"/>
                              </a:solidFill>
                              <a:latin typeface="Cambria Math" panose="02040503050406030204" pitchFamily="18" charset="0"/>
                              <a:ea typeface="Cambria Math" panose="02040503050406030204" pitchFamily="18" charset="0"/>
                            </a:rPr>
                            <m:t>𝑑</m:t>
                          </m:r>
                          <m:r>
                            <a:rPr lang="en-GB" sz="2000" i="1">
                              <a:solidFill>
                                <a:srgbClr val="FFFFFF"/>
                              </a:solidFill>
                              <a:latin typeface="Cambria Math"/>
                              <a:ea typeface="Cambria Math" panose="02040503050406030204" pitchFamily="18" charset="0"/>
                            </a:rPr>
                            <m:t>𝑤𝑖𝑑𝑡h</m:t>
                          </m:r>
                        </m:e>
                        <m:sub>
                          <m:r>
                            <a:rPr lang="en-US" sz="2000" i="1">
                              <a:solidFill>
                                <a:srgbClr val="FFFFFF"/>
                              </a:solidFill>
                              <a:latin typeface="Cambria Math"/>
                              <a:ea typeface="Cambria Math" panose="02040503050406030204" pitchFamily="18" charset="0"/>
                            </a:rPr>
                            <m:t>1</m:t>
                          </m:r>
                        </m:sub>
                      </m:sSub>
                      <m:r>
                        <a:rPr lang="en-GB" sz="2000" i="1">
                          <a:solidFill>
                            <a:srgbClr val="FFFFFF"/>
                          </a:solidFill>
                          <a:latin typeface="Cambria Math"/>
                          <a:ea typeface="Cambria Math" panose="02040503050406030204" pitchFamily="18" charset="0"/>
                        </a:rPr>
                        <m:t>≡</m:t>
                      </m:r>
                      <m:r>
                        <a:rPr lang="en-GB" sz="2000" i="1">
                          <a:solidFill>
                            <a:srgbClr val="00B0F0"/>
                          </a:solidFill>
                          <a:latin typeface="Cambria Math"/>
                          <a:ea typeface="Cambria Math" panose="02040503050406030204" pitchFamily="18" charset="0"/>
                        </a:rPr>
                        <m:t>h</m:t>
                      </m:r>
                      <m:r>
                        <a:rPr lang="en-GB" sz="2000" i="1">
                          <a:solidFill>
                            <a:srgbClr val="FFFFFF"/>
                          </a:solidFill>
                          <a:latin typeface="Cambria Math"/>
                          <a:ea typeface="Cambria Math" panose="02040503050406030204" pitchFamily="18" charset="0"/>
                        </a:rPr>
                        <m:t>×</m:t>
                      </m:r>
                      <m:sSub>
                        <m:sSubPr>
                          <m:ctrlPr>
                            <a:rPr lang="en-GB" sz="2000" i="1">
                              <a:solidFill>
                                <a:srgbClr val="E30078"/>
                              </a:solidFill>
                              <a:latin typeface="Cambria Math" panose="02040503050406030204" pitchFamily="18" charset="0"/>
                              <a:ea typeface="Cambria Math" panose="02040503050406030204" pitchFamily="18" charset="0"/>
                            </a:rPr>
                          </m:ctrlPr>
                        </m:sSubPr>
                        <m:e>
                          <m:r>
                            <a:rPr lang="en-GB" sz="2000" i="1">
                              <a:solidFill>
                                <a:srgbClr val="E30078"/>
                              </a:solidFill>
                              <a:latin typeface="Cambria Math"/>
                              <a:ea typeface="Cambria Math" panose="02040503050406030204" pitchFamily="18" charset="0"/>
                            </a:rPr>
                            <m:t>𝑏</m:t>
                          </m:r>
                        </m:e>
                        <m:sub>
                          <m:r>
                            <a:rPr lang="en-US" sz="2000" i="1">
                              <a:solidFill>
                                <a:srgbClr val="E30078"/>
                              </a:solidFill>
                              <a:latin typeface="Cambria Math"/>
                              <a:ea typeface="Cambria Math" panose="02040503050406030204" pitchFamily="18" charset="0"/>
                            </a:rPr>
                            <m:t>1</m:t>
                          </m:r>
                        </m:sub>
                      </m:sSub>
                    </m:oMath>
                  </m:oMathPara>
                </a14:m>
                <a:endParaRPr lang="en-US" altLang="en-US" sz="2000" dirty="0">
                  <a:solidFill>
                    <a:srgbClr val="FFFFFF"/>
                  </a:solidFill>
                </a:endParaRPr>
              </a:p>
            </p:txBody>
          </p:sp>
        </mc:Choice>
        <mc:Fallback xmlns="">
          <p:sp>
            <p:nvSpPr>
              <p:cNvPr id="32776" name="TextBox 14"/>
              <p:cNvSpPr txBox="1">
                <a:spLocks noRot="1" noChangeAspect="1" noMove="1" noResize="1" noEditPoints="1" noAdjustHandles="1" noChangeArrowheads="1" noChangeShapeType="1" noTextEdit="1"/>
              </p:cNvSpPr>
              <p:nvPr/>
            </p:nvSpPr>
            <p:spPr bwMode="auto">
              <a:xfrm>
                <a:off x="4191000" y="3927475"/>
                <a:ext cx="3952875" cy="400110"/>
              </a:xfrm>
              <a:prstGeom prst="rect">
                <a:avLst/>
              </a:prstGeom>
              <a:blipFill rotWithShape="1">
                <a:blip r:embed="rId7"/>
                <a:stretch>
                  <a:fillRect b="-15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18" name="Rectangle 17"/>
          <p:cNvSpPr/>
          <p:nvPr/>
        </p:nvSpPr>
        <p:spPr>
          <a:xfrm>
            <a:off x="2178051" y="3668713"/>
            <a:ext cx="282575" cy="284162"/>
          </a:xfrm>
          <a:prstGeom prst="rect">
            <a:avLst/>
          </a:prstGeom>
          <a:noFill/>
          <a:ln w="25400">
            <a:solidFill>
              <a:srgbClr val="E028CA"/>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latinLnBrk="0">
              <a:spcBef>
                <a:spcPct val="0"/>
              </a:spcBef>
              <a:spcAft>
                <a:spcPct val="0"/>
              </a:spcAft>
              <a:defRPr/>
            </a:pPr>
            <a:endParaRPr lang="en-US" dirty="0">
              <a:solidFill>
                <a:srgbClr val="FFFFFF"/>
              </a:solidFill>
            </a:endParaRPr>
          </a:p>
          <a:p>
            <a:pPr algn="ctr" defTabSz="457200" fontAlgn="base" latinLnBrk="0">
              <a:spcBef>
                <a:spcPct val="0"/>
              </a:spcBef>
              <a:spcAft>
                <a:spcPct val="0"/>
              </a:spcAft>
              <a:defRPr/>
            </a:pPr>
            <a:endParaRPr lang="en-US" dirty="0">
              <a:solidFill>
                <a:srgbClr val="FFFFFF"/>
              </a:solidFill>
            </a:endParaRPr>
          </a:p>
          <a:p>
            <a:pPr algn="ctr" defTabSz="457200" fontAlgn="base" latinLnBrk="0">
              <a:spcBef>
                <a:spcPct val="0"/>
              </a:spcBef>
              <a:spcAft>
                <a:spcPct val="0"/>
              </a:spcAft>
              <a:defRPr/>
            </a:pPr>
            <a:endParaRPr lang="en-US" dirty="0">
              <a:solidFill>
                <a:srgbClr val="FFFFFF"/>
              </a:solidFill>
            </a:endParaRPr>
          </a:p>
          <a:p>
            <a:pPr algn="ctr" defTabSz="457200" fontAlgn="base" latinLnBrk="0">
              <a:spcBef>
                <a:spcPct val="0"/>
              </a:spcBef>
              <a:spcAft>
                <a:spcPct val="0"/>
              </a:spcAft>
              <a:defRPr/>
            </a:pPr>
            <a:endParaRPr lang="en-US" dirty="0">
              <a:solidFill>
                <a:srgbClr val="FFFFFF"/>
              </a:solidFill>
            </a:endParaRPr>
          </a:p>
          <a:p>
            <a:pPr algn="ctr" defTabSz="457200" fontAlgn="base" latinLnBrk="0">
              <a:spcBef>
                <a:spcPct val="0"/>
              </a:spcBef>
              <a:spcAft>
                <a:spcPct val="0"/>
              </a:spcAft>
              <a:defRPr/>
            </a:pPr>
            <a:endParaRPr lang="en-US" dirty="0">
              <a:solidFill>
                <a:srgbClr val="FFFFFF"/>
              </a:solidFill>
            </a:endParaRPr>
          </a:p>
          <a:p>
            <a:pPr algn="ctr" defTabSz="457200" fontAlgn="base" latinLnBrk="0">
              <a:spcBef>
                <a:spcPct val="0"/>
              </a:spcBef>
              <a:spcAft>
                <a:spcPct val="0"/>
              </a:spcAft>
              <a:defRPr/>
            </a:pPr>
            <a:endParaRPr lang="en-US" dirty="0">
              <a:solidFill>
                <a:srgbClr val="FFFFFF"/>
              </a:solidFill>
            </a:endParaRPr>
          </a:p>
          <a:p>
            <a:pPr algn="ctr" defTabSz="457200" fontAlgn="base" latinLnBrk="0">
              <a:spcBef>
                <a:spcPct val="0"/>
              </a:spcBef>
              <a:spcAft>
                <a:spcPct val="0"/>
              </a:spcAft>
              <a:defRPr/>
            </a:pPr>
            <a:endParaRPr lang="en-US" dirty="0">
              <a:solidFill>
                <a:srgbClr val="FFFFFF"/>
              </a:solidFill>
            </a:endParaRPr>
          </a:p>
          <a:p>
            <a:pPr algn="ctr" defTabSz="457200" fontAlgn="base" latinLnBrk="0">
              <a:spcBef>
                <a:spcPct val="0"/>
              </a:spcBef>
              <a:spcAft>
                <a:spcPct val="0"/>
              </a:spcAft>
              <a:defRPr/>
            </a:pPr>
            <a:endParaRPr lang="en-US" dirty="0">
              <a:solidFill>
                <a:srgbClr val="FFFFFF"/>
              </a:solidFill>
            </a:endParaRPr>
          </a:p>
          <a:p>
            <a:pPr algn="ctr" defTabSz="457200" fontAlgn="base" latinLnBrk="0">
              <a:spcBef>
                <a:spcPct val="0"/>
              </a:spcBef>
              <a:spcAft>
                <a:spcPct val="0"/>
              </a:spcAft>
              <a:defRPr/>
            </a:pPr>
            <a:endParaRPr lang="en-US" dirty="0">
              <a:solidFill>
                <a:srgbClr val="FFFFFF"/>
              </a:solidFill>
            </a:endParaRPr>
          </a:p>
          <a:p>
            <a:pPr algn="ctr" defTabSz="457200" fontAlgn="base" latinLnBrk="0">
              <a:spcBef>
                <a:spcPct val="0"/>
              </a:spcBef>
              <a:spcAft>
                <a:spcPct val="0"/>
              </a:spcAft>
              <a:defRPr/>
            </a:pPr>
            <a:endParaRPr lang="en-US" dirty="0">
              <a:solidFill>
                <a:srgbClr val="FFFFFF"/>
              </a:solidFill>
            </a:endParaRPr>
          </a:p>
          <a:p>
            <a:pPr algn="ctr" defTabSz="457200" fontAlgn="base" latinLnBrk="0">
              <a:spcBef>
                <a:spcPct val="0"/>
              </a:spcBef>
              <a:spcAft>
                <a:spcPct val="0"/>
              </a:spcAft>
              <a:defRPr/>
            </a:pPr>
            <a:endParaRPr lang="en-US" dirty="0">
              <a:solidFill>
                <a:srgbClr val="FFFFFF"/>
              </a:solidFill>
            </a:endParaRPr>
          </a:p>
          <a:p>
            <a:pPr algn="ctr" defTabSz="457200" fontAlgn="base" latinLnBrk="0">
              <a:spcBef>
                <a:spcPct val="0"/>
              </a:spcBef>
              <a:spcAft>
                <a:spcPct val="0"/>
              </a:spcAft>
              <a:defRPr/>
            </a:pPr>
            <a:endParaRPr lang="en-US" dirty="0">
              <a:solidFill>
                <a:srgbClr val="FFFFFF"/>
              </a:solidFill>
            </a:endParaRPr>
          </a:p>
          <a:p>
            <a:pPr algn="ctr" defTabSz="457200" fontAlgn="base" latinLnBrk="0">
              <a:spcBef>
                <a:spcPct val="0"/>
              </a:spcBef>
              <a:spcAft>
                <a:spcPct val="0"/>
              </a:spcAft>
              <a:defRPr/>
            </a:pPr>
            <a:endParaRPr lang="en-US" dirty="0">
              <a:solidFill>
                <a:srgbClr val="FFFFFF"/>
              </a:solidFill>
            </a:endParaRPr>
          </a:p>
          <a:p>
            <a:pPr algn="ctr" defTabSz="457200" fontAlgn="base" latinLnBrk="0">
              <a:spcBef>
                <a:spcPct val="0"/>
              </a:spcBef>
              <a:spcAft>
                <a:spcPct val="0"/>
              </a:spcAft>
              <a:defRPr/>
            </a:pPr>
            <a:endParaRPr lang="en-US" dirty="0">
              <a:solidFill>
                <a:srgbClr val="FFFFFF"/>
              </a:solidFill>
            </a:endParaRPr>
          </a:p>
          <a:p>
            <a:pPr algn="ctr" defTabSz="457200" fontAlgn="base" latinLnBrk="0">
              <a:spcBef>
                <a:spcPct val="0"/>
              </a:spcBef>
              <a:spcAft>
                <a:spcPct val="0"/>
              </a:spcAft>
              <a:defRPr/>
            </a:pPr>
            <a:endParaRPr lang="en-US" dirty="0">
              <a:solidFill>
                <a:srgbClr val="FFFFFF"/>
              </a:solidFill>
            </a:endParaRPr>
          </a:p>
          <a:p>
            <a:pPr algn="ctr" defTabSz="457200" fontAlgn="base" latinLnBrk="0">
              <a:spcBef>
                <a:spcPct val="0"/>
              </a:spcBef>
              <a:spcAft>
                <a:spcPct val="0"/>
              </a:spcAft>
              <a:defRPr/>
            </a:pPr>
            <a:endParaRPr lang="en-US" dirty="0">
              <a:solidFill>
                <a:srgbClr val="FFFFFF"/>
              </a:solidFill>
            </a:endParaRPr>
          </a:p>
          <a:p>
            <a:pPr algn="ctr" defTabSz="457200" fontAlgn="base" latinLnBrk="0">
              <a:spcBef>
                <a:spcPct val="0"/>
              </a:spcBef>
              <a:spcAft>
                <a:spcPct val="0"/>
              </a:spcAft>
              <a:defRPr/>
            </a:pPr>
            <a:endParaRPr lang="en-US" dirty="0">
              <a:solidFill>
                <a:srgbClr val="FFFFFF"/>
              </a:solidFill>
            </a:endParaRPr>
          </a:p>
          <a:p>
            <a:pPr algn="ctr" defTabSz="457200" fontAlgn="base" latinLnBrk="0">
              <a:spcBef>
                <a:spcPct val="0"/>
              </a:spcBef>
              <a:spcAft>
                <a:spcPct val="0"/>
              </a:spcAft>
              <a:defRPr/>
            </a:pPr>
            <a:endParaRPr lang="en-US" dirty="0">
              <a:solidFill>
                <a:srgbClr val="FFFFFF"/>
              </a:solidFill>
            </a:endParaRPr>
          </a:p>
          <a:p>
            <a:pPr algn="ctr" defTabSz="457200" fontAlgn="base" latinLnBrk="0">
              <a:spcBef>
                <a:spcPct val="0"/>
              </a:spcBef>
              <a:spcAft>
                <a:spcPct val="0"/>
              </a:spcAft>
              <a:defRPr/>
            </a:pPr>
            <a:endParaRPr lang="en-US" dirty="0">
              <a:solidFill>
                <a:srgbClr val="FFFFFF"/>
              </a:solidFill>
            </a:endParaRPr>
          </a:p>
          <a:p>
            <a:pPr algn="ctr" defTabSz="457200" fontAlgn="base" latinLnBrk="0">
              <a:spcBef>
                <a:spcPct val="0"/>
              </a:spcBef>
              <a:spcAft>
                <a:spcPct val="0"/>
              </a:spcAft>
              <a:defRPr/>
            </a:pPr>
            <a:endParaRPr lang="en-US" dirty="0">
              <a:solidFill>
                <a:srgbClr val="FFFFFF"/>
              </a:solidFill>
            </a:endParaRPr>
          </a:p>
          <a:p>
            <a:pPr algn="ctr" defTabSz="457200" fontAlgn="base" latinLnBrk="0">
              <a:spcBef>
                <a:spcPct val="0"/>
              </a:spcBef>
              <a:spcAft>
                <a:spcPct val="0"/>
              </a:spcAft>
              <a:defRPr/>
            </a:pPr>
            <a:endParaRPr lang="en-US" dirty="0">
              <a:solidFill>
                <a:srgbClr val="FFFFFF"/>
              </a:solidFill>
            </a:endParaRPr>
          </a:p>
          <a:p>
            <a:pPr algn="ctr" defTabSz="457200" fontAlgn="base" latinLnBrk="0">
              <a:spcBef>
                <a:spcPct val="0"/>
              </a:spcBef>
              <a:spcAft>
                <a:spcPct val="0"/>
              </a:spcAft>
              <a:defRPr/>
            </a:pPr>
            <a:endParaRPr lang="en-US" dirty="0">
              <a:solidFill>
                <a:srgbClr val="FFFFFF"/>
              </a:solidFill>
            </a:endParaRPr>
          </a:p>
          <a:p>
            <a:pPr algn="ctr" defTabSz="457200" fontAlgn="base" latinLnBrk="0">
              <a:spcBef>
                <a:spcPct val="0"/>
              </a:spcBef>
              <a:spcAft>
                <a:spcPct val="0"/>
              </a:spcAft>
              <a:defRPr/>
            </a:pPr>
            <a:endParaRPr lang="en-US" dirty="0">
              <a:solidFill>
                <a:srgbClr val="FFFFFF"/>
              </a:solidFill>
            </a:endParaRPr>
          </a:p>
        </p:txBody>
      </p:sp>
      <p:sp>
        <p:nvSpPr>
          <p:cNvPr id="19" name="Rectangle 18"/>
          <p:cNvSpPr/>
          <p:nvPr/>
        </p:nvSpPr>
        <p:spPr>
          <a:xfrm>
            <a:off x="1946276" y="4314826"/>
            <a:ext cx="288925" cy="282575"/>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latinLnBrk="0">
              <a:spcBef>
                <a:spcPct val="0"/>
              </a:spcBef>
              <a:spcAft>
                <a:spcPct val="0"/>
              </a:spcAft>
              <a:defRPr/>
            </a:pPr>
            <a:endParaRPr lang="en-US">
              <a:solidFill>
                <a:srgbClr val="FFFFFF"/>
              </a:solidFill>
            </a:endParaRPr>
          </a:p>
        </p:txBody>
      </p:sp>
      <p:pic>
        <p:nvPicPr>
          <p:cNvPr id="10242" name="Picture 2" descr="C:\CONF\SIGA13\paper_revision_1st\fig\derivatives\in_32.0_killeroo-gold-test.tif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3676" y="1841501"/>
            <a:ext cx="3951288" cy="296346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90450827"/>
      </p:ext>
    </p:extLst>
  </p:cSld>
  <p:clrMapOvr>
    <a:masterClrMapping/>
  </p:clrMapOvr>
  <mc:AlternateContent xmlns:mc="http://schemas.openxmlformats.org/markup-compatibility/2006">
    <mc:Choice xmlns:p14="http://schemas.microsoft.com/office/powerpoint/2010/main" Requires="p14">
      <p:transition spd="slow" p14:dur="2000" advTm="9997"/>
    </mc:Choice>
    <mc:Fallback>
      <p:transition spd="slow" advTm="9997"/>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GB" altLang="en-US" sz="4000" dirty="0">
                <a:ea typeface="ＭＳ Ｐゴシック" pitchFamily="8" charset="-128"/>
              </a:rPr>
              <a:t>Estimation for Reconstruction Error</a:t>
            </a:r>
          </a:p>
        </p:txBody>
      </p:sp>
      <p:sp>
        <p:nvSpPr>
          <p:cNvPr id="3482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bg1"/>
                </a:solidFill>
                <a:latin typeface="Arial" charset="0"/>
                <a:ea typeface="ＭＳ Ｐゴシック" pitchFamily="8" charset="-128"/>
              </a:defRPr>
            </a:lvl1pPr>
            <a:lvl2pPr marL="742950" indent="-285750" eaLnBrk="0" hangingPunct="0">
              <a:spcBef>
                <a:spcPct val="20000"/>
              </a:spcBef>
              <a:buFont typeface="Arial" charset="0"/>
              <a:buChar char="–"/>
              <a:defRPr sz="2800">
                <a:solidFill>
                  <a:schemeClr val="bg1"/>
                </a:solidFill>
                <a:latin typeface="Arial" charset="0"/>
                <a:ea typeface="ＭＳ Ｐゴシック" pitchFamily="8"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pitchFamily="8"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pitchFamily="8"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pitchFamily="8" charset="-128"/>
              </a:defRPr>
            </a:lvl5pPr>
            <a:lvl6pPr marL="25146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6pPr>
            <a:lvl7pPr marL="29718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7pPr>
            <a:lvl8pPr marL="34290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8pPr>
            <a:lvl9pPr marL="38862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9pPr>
          </a:lstStyle>
          <a:p>
            <a:pPr eaLnBrk="1" hangingPunct="1">
              <a:spcBef>
                <a:spcPct val="0"/>
              </a:spcBef>
              <a:buFontTx/>
              <a:buNone/>
            </a:pPr>
            <a:fld id="{2F6143FC-B7D5-4F6E-8F6B-6F582290846A}" type="slidenum">
              <a:rPr lang="en-US" altLang="en-US" sz="1200">
                <a:solidFill>
                  <a:srgbClr val="96A6C1"/>
                </a:solidFill>
              </a:rPr>
              <a:pPr eaLnBrk="1" hangingPunct="1">
                <a:spcBef>
                  <a:spcPct val="0"/>
                </a:spcBef>
                <a:buFontTx/>
                <a:buNone/>
              </a:pPr>
              <a:t>24</a:t>
            </a:fld>
            <a:endParaRPr lang="en-US" altLang="en-US" sz="1200">
              <a:solidFill>
                <a:srgbClr val="96A6C1"/>
              </a:solidFill>
            </a:endParaRPr>
          </a:p>
        </p:txBody>
      </p:sp>
      <p:sp>
        <p:nvSpPr>
          <p:cNvPr id="11" name="TextBox 9"/>
          <p:cNvSpPr txBox="1">
            <a:spLocks noChangeArrowheads="1"/>
          </p:cNvSpPr>
          <p:nvPr/>
        </p:nvSpPr>
        <p:spPr bwMode="auto">
          <a:xfrm>
            <a:off x="0" y="3958339"/>
            <a:ext cx="226069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bg1"/>
                </a:solidFill>
                <a:latin typeface="Arial" charset="0"/>
                <a:ea typeface="ＭＳ Ｐゴシック" pitchFamily="8" charset="-128"/>
              </a:defRPr>
            </a:lvl1pPr>
            <a:lvl2pPr marL="742950" indent="-285750" eaLnBrk="0" hangingPunct="0">
              <a:spcBef>
                <a:spcPct val="20000"/>
              </a:spcBef>
              <a:buFont typeface="Arial" charset="0"/>
              <a:buChar char="–"/>
              <a:defRPr sz="2800">
                <a:solidFill>
                  <a:schemeClr val="bg1"/>
                </a:solidFill>
                <a:latin typeface="Arial" charset="0"/>
                <a:ea typeface="ＭＳ Ｐゴシック" pitchFamily="8"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pitchFamily="8"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pitchFamily="8"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pitchFamily="8" charset="-128"/>
              </a:defRPr>
            </a:lvl5pPr>
            <a:lvl6pPr marL="25146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6pPr>
            <a:lvl7pPr marL="29718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7pPr>
            <a:lvl8pPr marL="34290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8pPr>
            <a:lvl9pPr marL="38862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9pPr>
          </a:lstStyle>
          <a:p>
            <a:pPr algn="ctr" defTabSz="457200" eaLnBrk="1" fontAlgn="base" latinLnBrk="0" hangingPunct="1">
              <a:spcBef>
                <a:spcPct val="0"/>
              </a:spcBef>
              <a:spcAft>
                <a:spcPct val="0"/>
              </a:spcAft>
              <a:buNone/>
            </a:pPr>
            <a:r>
              <a:rPr lang="en-US" altLang="en-US" sz="2400" dirty="0">
                <a:solidFill>
                  <a:srgbClr val="FFFFFF"/>
                </a:solidFill>
              </a:rPr>
              <a:t>Reconstruction Result</a:t>
            </a:r>
          </a:p>
        </p:txBody>
      </p:sp>
      <p:pic>
        <p:nvPicPr>
          <p:cNvPr id="12291" name="Picture 3" descr="C:\CONF\SIG15\presentation\LWR\data\killeroo\inset-01.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938" y="2415612"/>
            <a:ext cx="2047047" cy="1549086"/>
          </a:xfrm>
          <a:prstGeom prst="rect">
            <a:avLst/>
          </a:prstGeom>
          <a:noFill/>
          <a:ln w="25400">
            <a:solidFill>
              <a:schemeClr val="accent5"/>
            </a:solidFill>
          </a:ln>
          <a:extLst>
            <a:ext uri="{909E8E84-426E-40DD-AFC4-6F175D3DCCD1}">
              <a14:hiddenFill xmlns:a14="http://schemas.microsoft.com/office/drawing/2010/main">
                <a:solidFill>
                  <a:srgbClr val="FFFFFF"/>
                </a:solidFill>
              </a14:hiddenFill>
            </a:ext>
          </a:extLst>
        </p:spPr>
      </p:pic>
      <p:sp>
        <p:nvSpPr>
          <p:cNvPr id="14" name="TextBox 9"/>
          <p:cNvSpPr txBox="1">
            <a:spLocks noChangeArrowheads="1"/>
          </p:cNvSpPr>
          <p:nvPr/>
        </p:nvSpPr>
        <p:spPr bwMode="auto">
          <a:xfrm>
            <a:off x="4394523" y="3958339"/>
            <a:ext cx="204704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bg1"/>
                </a:solidFill>
                <a:latin typeface="Arial" charset="0"/>
                <a:ea typeface="ＭＳ Ｐゴシック" pitchFamily="8" charset="-128"/>
              </a:defRPr>
            </a:lvl1pPr>
            <a:lvl2pPr marL="742950" indent="-285750" eaLnBrk="0" hangingPunct="0">
              <a:spcBef>
                <a:spcPct val="20000"/>
              </a:spcBef>
              <a:buFont typeface="Arial" charset="0"/>
              <a:buChar char="–"/>
              <a:defRPr sz="2800">
                <a:solidFill>
                  <a:schemeClr val="bg1"/>
                </a:solidFill>
                <a:latin typeface="Arial" charset="0"/>
                <a:ea typeface="ＭＳ Ｐゴシック" pitchFamily="8"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pitchFamily="8"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pitchFamily="8"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pitchFamily="8" charset="-128"/>
              </a:defRPr>
            </a:lvl5pPr>
            <a:lvl6pPr marL="25146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6pPr>
            <a:lvl7pPr marL="29718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7pPr>
            <a:lvl8pPr marL="34290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8pPr>
            <a:lvl9pPr marL="38862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9pPr>
          </a:lstStyle>
          <a:p>
            <a:pPr algn="ctr" defTabSz="457200" eaLnBrk="1" fontAlgn="base" latinLnBrk="0" hangingPunct="1">
              <a:spcBef>
                <a:spcPct val="0"/>
              </a:spcBef>
              <a:spcAft>
                <a:spcPct val="0"/>
              </a:spcAft>
              <a:buNone/>
            </a:pPr>
            <a:r>
              <a:rPr lang="en-US" altLang="en-US" sz="2400" dirty="0">
                <a:solidFill>
                  <a:srgbClr val="00B0F0"/>
                </a:solidFill>
              </a:rPr>
              <a:t>Our Estimation</a:t>
            </a:r>
          </a:p>
        </p:txBody>
      </p:sp>
      <p:pic>
        <p:nvPicPr>
          <p:cNvPr id="12294" name="Picture 6" descr="C:\CONF\SIG15\presentation\LWR\data\killeroo\colorbar-01.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64478" y="2288320"/>
            <a:ext cx="513156" cy="178058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9"/>
          <p:cNvSpPr txBox="1">
            <a:spLocks noChangeArrowheads="1"/>
          </p:cNvSpPr>
          <p:nvPr/>
        </p:nvSpPr>
        <p:spPr bwMode="auto">
          <a:xfrm>
            <a:off x="6541943" y="3958339"/>
            <a:ext cx="204704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bg1"/>
                </a:solidFill>
                <a:latin typeface="Arial" charset="0"/>
                <a:ea typeface="ＭＳ Ｐゴシック" pitchFamily="8" charset="-128"/>
              </a:defRPr>
            </a:lvl1pPr>
            <a:lvl2pPr marL="742950" indent="-285750" eaLnBrk="0" hangingPunct="0">
              <a:spcBef>
                <a:spcPct val="20000"/>
              </a:spcBef>
              <a:buFont typeface="Arial" charset="0"/>
              <a:buChar char="–"/>
              <a:defRPr sz="2800">
                <a:solidFill>
                  <a:schemeClr val="bg1"/>
                </a:solidFill>
                <a:latin typeface="Arial" charset="0"/>
                <a:ea typeface="ＭＳ Ｐゴシック" pitchFamily="8"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pitchFamily="8"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pitchFamily="8"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pitchFamily="8" charset="-128"/>
              </a:defRPr>
            </a:lvl5pPr>
            <a:lvl6pPr marL="25146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6pPr>
            <a:lvl7pPr marL="29718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7pPr>
            <a:lvl8pPr marL="34290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8pPr>
            <a:lvl9pPr marL="38862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9pPr>
          </a:lstStyle>
          <a:p>
            <a:pPr algn="ctr" defTabSz="457200" eaLnBrk="1" fontAlgn="base" latinLnBrk="0" hangingPunct="1">
              <a:spcBef>
                <a:spcPct val="0"/>
              </a:spcBef>
              <a:spcAft>
                <a:spcPct val="0"/>
              </a:spcAft>
              <a:buNone/>
            </a:pPr>
            <a:r>
              <a:rPr lang="en-US" altLang="en-US" sz="2400" dirty="0">
                <a:solidFill>
                  <a:srgbClr val="FFFFFF"/>
                </a:solidFill>
              </a:rPr>
              <a:t>Reference Error</a:t>
            </a:r>
          </a:p>
        </p:txBody>
      </p:sp>
      <p:pic>
        <p:nvPicPr>
          <p:cNvPr id="25"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390963" y="2415613"/>
            <a:ext cx="2047047" cy="1548811"/>
          </a:xfrm>
          <a:prstGeom prst="rect">
            <a:avLst/>
          </a:prstGeom>
          <a:noFill/>
          <a:ln w="25400">
            <a:solidFill>
              <a:schemeClr val="accent5"/>
            </a:solidFill>
          </a:ln>
          <a:extLst>
            <a:ext uri="{909E8E84-426E-40DD-AFC4-6F175D3DCCD1}">
              <a14:hiddenFill xmlns:a14="http://schemas.microsoft.com/office/drawing/2010/main">
                <a:solidFill>
                  <a:srgbClr val="FFFFFF"/>
                </a:solidFill>
              </a14:hiddenFill>
            </a:ext>
          </a:extLst>
        </p:spPr>
      </p:pic>
      <p:pic>
        <p:nvPicPr>
          <p:cNvPr id="26"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541944" y="2415613"/>
            <a:ext cx="2047047" cy="1548811"/>
          </a:xfrm>
          <a:prstGeom prst="rect">
            <a:avLst/>
          </a:prstGeom>
          <a:noFill/>
          <a:ln w="25400">
            <a:solidFill>
              <a:schemeClr val="accent5"/>
            </a:solidFill>
          </a:ln>
          <a:extLst>
            <a:ext uri="{909E8E84-426E-40DD-AFC4-6F175D3DCCD1}">
              <a14:hiddenFill xmlns:a14="http://schemas.microsoft.com/office/drawing/2010/main">
                <a:solidFill>
                  <a:srgbClr val="FFFFFF"/>
                </a:solidFill>
              </a14:hiddenFill>
            </a:ext>
          </a:extLst>
        </p:spPr>
      </p:pic>
      <p:pic>
        <p:nvPicPr>
          <p:cNvPr id="36" name="Picture 3"/>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2260699" y="2415749"/>
            <a:ext cx="2047047" cy="1548811"/>
          </a:xfrm>
          <a:prstGeom prst="rect">
            <a:avLst/>
          </a:prstGeom>
          <a:noFill/>
          <a:ln w="25400">
            <a:solidFill>
              <a:schemeClr val="accent5"/>
            </a:solidFill>
          </a:ln>
          <a:extLst>
            <a:ext uri="{909E8E84-426E-40DD-AFC4-6F175D3DCCD1}">
              <a14:hiddenFill xmlns:a14="http://schemas.microsoft.com/office/drawing/2010/main">
                <a:solidFill>
                  <a:srgbClr val="FFFFFF"/>
                </a:solidFill>
              </a14:hiddenFill>
            </a:ext>
          </a:extLst>
        </p:spPr>
      </p:pic>
      <p:sp>
        <p:nvSpPr>
          <p:cNvPr id="39" name="TextBox 9"/>
          <p:cNvSpPr txBox="1">
            <a:spLocks noChangeArrowheads="1"/>
          </p:cNvSpPr>
          <p:nvPr/>
        </p:nvSpPr>
        <p:spPr bwMode="auto">
          <a:xfrm>
            <a:off x="2258357" y="3958339"/>
            <a:ext cx="204704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bg1"/>
                </a:solidFill>
                <a:latin typeface="Arial" charset="0"/>
                <a:ea typeface="ＭＳ Ｐゴシック" pitchFamily="8" charset="-128"/>
              </a:defRPr>
            </a:lvl1pPr>
            <a:lvl2pPr marL="742950" indent="-285750" eaLnBrk="0" hangingPunct="0">
              <a:spcBef>
                <a:spcPct val="20000"/>
              </a:spcBef>
              <a:buFont typeface="Arial" charset="0"/>
              <a:buChar char="–"/>
              <a:defRPr sz="2800">
                <a:solidFill>
                  <a:schemeClr val="bg1"/>
                </a:solidFill>
                <a:latin typeface="Arial" charset="0"/>
                <a:ea typeface="ＭＳ Ｐゴシック" pitchFamily="8"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pitchFamily="8"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pitchFamily="8"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pitchFamily="8" charset="-128"/>
              </a:defRPr>
            </a:lvl5pPr>
            <a:lvl6pPr marL="25146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6pPr>
            <a:lvl7pPr marL="29718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7pPr>
            <a:lvl8pPr marL="34290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8pPr>
            <a:lvl9pPr marL="38862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9pPr>
          </a:lstStyle>
          <a:p>
            <a:pPr algn="ctr" defTabSz="457200" eaLnBrk="1" fontAlgn="base" latinLnBrk="0" hangingPunct="1">
              <a:spcBef>
                <a:spcPct val="0"/>
              </a:spcBef>
              <a:spcAft>
                <a:spcPct val="0"/>
              </a:spcAft>
              <a:buNone/>
            </a:pPr>
            <a:r>
              <a:rPr lang="en-US" altLang="en-US" sz="2400" dirty="0">
                <a:solidFill>
                  <a:srgbClr val="FFFFFF"/>
                </a:solidFill>
              </a:rPr>
              <a:t>SURE</a:t>
            </a:r>
          </a:p>
          <a:p>
            <a:pPr algn="ctr" defTabSz="457200" eaLnBrk="1" fontAlgn="base" latinLnBrk="0" hangingPunct="1">
              <a:spcBef>
                <a:spcPct val="0"/>
              </a:spcBef>
              <a:spcAft>
                <a:spcPct val="0"/>
              </a:spcAft>
              <a:buNone/>
            </a:pPr>
            <a:r>
              <a:rPr lang="en-US" altLang="en-US" sz="2400" dirty="0">
                <a:solidFill>
                  <a:srgbClr val="FFFFFF"/>
                </a:solidFill>
              </a:rPr>
              <a:t>[Li et al. 12]</a:t>
            </a:r>
          </a:p>
        </p:txBody>
      </p:sp>
    </p:spTree>
    <p:extLst>
      <p:ext uri="{BB962C8B-B14F-4D97-AF65-F5344CB8AC3E}">
        <p14:creationId xmlns:p14="http://schemas.microsoft.com/office/powerpoint/2010/main" val="3225494425"/>
      </p:ext>
    </p:extLst>
  </p:cSld>
  <p:clrMapOvr>
    <a:masterClrMapping/>
  </p:clrMapOvr>
  <mc:AlternateContent xmlns:mc="http://schemas.openxmlformats.org/markup-compatibility/2006">
    <mc:Choice xmlns:p14="http://schemas.microsoft.com/office/powerpoint/2010/main" Requires="p14">
      <p:transition spd="slow" p14:dur="2000" advTm="44817"/>
    </mc:Choice>
    <mc:Fallback>
      <p:transition spd="slow" advTm="44817"/>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CONF\SIG15\presentation\LWR\data\killeroo\sampling_colorbar-01.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12538" y="1925975"/>
            <a:ext cx="824266" cy="2860103"/>
          </a:xfrm>
          <a:prstGeom prst="rect">
            <a:avLst/>
          </a:prstGeom>
          <a:noFill/>
          <a:extLst>
            <a:ext uri="{909E8E84-426E-40DD-AFC4-6F175D3DCCD1}">
              <a14:hiddenFill xmlns:a14="http://schemas.microsoft.com/office/drawing/2010/main">
                <a:solidFill>
                  <a:srgbClr val="FFFFFF"/>
                </a:solidFill>
              </a14:hiddenFill>
            </a:ext>
          </a:extLst>
        </p:spPr>
      </p:pic>
      <p:sp>
        <p:nvSpPr>
          <p:cNvPr id="34818" name="Title 1"/>
          <p:cNvSpPr>
            <a:spLocks noGrp="1"/>
          </p:cNvSpPr>
          <p:nvPr>
            <p:ph type="title"/>
          </p:nvPr>
        </p:nvSpPr>
        <p:spPr/>
        <p:txBody>
          <a:bodyPr/>
          <a:lstStyle/>
          <a:p>
            <a:r>
              <a:rPr lang="en-GB" altLang="en-US" smtClean="0">
                <a:ea typeface="ＭＳ Ｐゴシック" pitchFamily="8" charset="-128"/>
              </a:rPr>
              <a:t>Adaptive Sampling</a:t>
            </a:r>
          </a:p>
        </p:txBody>
      </p:sp>
      <p:sp>
        <p:nvSpPr>
          <p:cNvPr id="34819" name="Content Placeholder 2"/>
          <p:cNvSpPr>
            <a:spLocks noGrp="1"/>
          </p:cNvSpPr>
          <p:nvPr>
            <p:ph idx="1"/>
          </p:nvPr>
        </p:nvSpPr>
        <p:spPr/>
        <p:txBody>
          <a:bodyPr/>
          <a:lstStyle/>
          <a:p>
            <a:endParaRPr lang="en-GB" altLang="en-US" dirty="0" smtClean="0">
              <a:ea typeface="ＭＳ Ｐゴシック" pitchFamily="8" charset="-128"/>
            </a:endParaRPr>
          </a:p>
        </p:txBody>
      </p:sp>
      <p:sp>
        <p:nvSpPr>
          <p:cNvPr id="3482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bg1"/>
                </a:solidFill>
                <a:latin typeface="Arial" charset="0"/>
                <a:ea typeface="ＭＳ Ｐゴシック" pitchFamily="8" charset="-128"/>
              </a:defRPr>
            </a:lvl1pPr>
            <a:lvl2pPr marL="742950" indent="-285750" eaLnBrk="0" hangingPunct="0">
              <a:spcBef>
                <a:spcPct val="20000"/>
              </a:spcBef>
              <a:buFont typeface="Arial" charset="0"/>
              <a:buChar char="–"/>
              <a:defRPr sz="2800">
                <a:solidFill>
                  <a:schemeClr val="bg1"/>
                </a:solidFill>
                <a:latin typeface="Arial" charset="0"/>
                <a:ea typeface="ＭＳ Ｐゴシック" pitchFamily="8"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pitchFamily="8"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pitchFamily="8"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pitchFamily="8" charset="-128"/>
              </a:defRPr>
            </a:lvl5pPr>
            <a:lvl6pPr marL="25146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6pPr>
            <a:lvl7pPr marL="29718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7pPr>
            <a:lvl8pPr marL="34290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8pPr>
            <a:lvl9pPr marL="38862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9pPr>
          </a:lstStyle>
          <a:p>
            <a:pPr eaLnBrk="1" hangingPunct="1">
              <a:spcBef>
                <a:spcPct val="0"/>
              </a:spcBef>
              <a:buFontTx/>
              <a:buNone/>
            </a:pPr>
            <a:fld id="{2F6143FC-B7D5-4F6E-8F6B-6F582290846A}" type="slidenum">
              <a:rPr lang="en-US" altLang="en-US" sz="1200">
                <a:solidFill>
                  <a:srgbClr val="96A6C1"/>
                </a:solidFill>
              </a:rPr>
              <a:pPr eaLnBrk="1" hangingPunct="1">
                <a:spcBef>
                  <a:spcPct val="0"/>
                </a:spcBef>
                <a:buFontTx/>
                <a:buNone/>
              </a:pPr>
              <a:t>25</a:t>
            </a:fld>
            <a:endParaRPr lang="en-US" altLang="en-US" sz="1200">
              <a:solidFill>
                <a:srgbClr val="96A6C1"/>
              </a:solidFill>
            </a:endParaRPr>
          </a:p>
        </p:txBody>
      </p:sp>
      <p:pic>
        <p:nvPicPr>
          <p:cNvPr id="6" name="Content Placeholder 7"/>
          <p:cNvPicPr>
            <a:picLocks noChangeAspect="1"/>
          </p:cNvPicPr>
          <p:nvPr/>
        </p:nvPicPr>
        <p:blipFill rotWithShape="1">
          <a:blip r:embed="rId4" cstate="print">
            <a:extLst>
              <a:ext uri="{28A0092B-C50C-407E-A947-70E740481C1C}">
                <a14:useLocalDpi xmlns:a14="http://schemas.microsoft.com/office/drawing/2010/main" val="0"/>
              </a:ext>
            </a:extLst>
          </a:blip>
          <a:srcRect l="1221" t="585" r="1100" b="1581"/>
          <a:stretch/>
        </p:blipFill>
        <p:spPr bwMode="auto">
          <a:xfrm>
            <a:off x="227295" y="1717677"/>
            <a:ext cx="3959708" cy="2969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333" t="585" r="988" b="1581"/>
          <a:stretch/>
        </p:blipFill>
        <p:spPr>
          <a:xfrm>
            <a:off x="4302329" y="1717673"/>
            <a:ext cx="3959712" cy="2969784"/>
          </a:xfrm>
          <a:prstGeom prst="rect">
            <a:avLst/>
          </a:prstGeom>
        </p:spPr>
      </p:pic>
      <p:sp>
        <p:nvSpPr>
          <p:cNvPr id="8" name="TextBox 7"/>
          <p:cNvSpPr txBox="1"/>
          <p:nvPr/>
        </p:nvSpPr>
        <p:spPr>
          <a:xfrm>
            <a:off x="227295" y="4742642"/>
            <a:ext cx="3959708" cy="830997"/>
          </a:xfrm>
          <a:prstGeom prst="rect">
            <a:avLst/>
          </a:prstGeom>
          <a:noFill/>
        </p:spPr>
        <p:txBody>
          <a:bodyPr wrap="square" rtlCol="0">
            <a:spAutoFit/>
          </a:bodyPr>
          <a:lstStyle/>
          <a:p>
            <a:pPr algn="ctr" defTabSz="457200" fontAlgn="base" latinLnBrk="0">
              <a:spcBef>
                <a:spcPct val="0"/>
              </a:spcBef>
              <a:spcAft>
                <a:spcPct val="0"/>
              </a:spcAft>
            </a:pPr>
            <a:r>
              <a:rPr lang="en-US" sz="2400" dirty="0">
                <a:solidFill>
                  <a:srgbClr val="00B0F0"/>
                </a:solidFill>
                <a:ea typeface="ＭＳ Ｐゴシック" pitchFamily="8" charset="-128"/>
              </a:rPr>
              <a:t>Our map using our error</a:t>
            </a:r>
          </a:p>
          <a:p>
            <a:pPr algn="ctr" defTabSz="457200" fontAlgn="base" latinLnBrk="0">
              <a:spcBef>
                <a:spcPct val="0"/>
              </a:spcBef>
              <a:spcAft>
                <a:spcPct val="0"/>
              </a:spcAft>
            </a:pPr>
            <a:r>
              <a:rPr lang="en-US" sz="2400" dirty="0">
                <a:solidFill>
                  <a:srgbClr val="00B0F0"/>
                </a:solidFill>
                <a:ea typeface="ＭＳ Ｐゴシック" pitchFamily="8" charset="-128"/>
              </a:rPr>
              <a:t>(Correlation 0.78)</a:t>
            </a:r>
          </a:p>
        </p:txBody>
      </p:sp>
      <p:sp>
        <p:nvSpPr>
          <p:cNvPr id="9" name="TextBox 8"/>
          <p:cNvSpPr txBox="1"/>
          <p:nvPr/>
        </p:nvSpPr>
        <p:spPr>
          <a:xfrm>
            <a:off x="4302330" y="4742642"/>
            <a:ext cx="3959712" cy="830997"/>
          </a:xfrm>
          <a:prstGeom prst="rect">
            <a:avLst/>
          </a:prstGeom>
          <a:noFill/>
        </p:spPr>
        <p:txBody>
          <a:bodyPr wrap="square" rtlCol="0">
            <a:spAutoFit/>
          </a:bodyPr>
          <a:lstStyle/>
          <a:p>
            <a:pPr algn="ctr" defTabSz="457200" fontAlgn="base" latinLnBrk="0">
              <a:spcBef>
                <a:spcPct val="0"/>
              </a:spcBef>
              <a:spcAft>
                <a:spcPct val="0"/>
              </a:spcAft>
            </a:pPr>
            <a:r>
              <a:rPr lang="en-US" sz="2400" dirty="0">
                <a:solidFill>
                  <a:srgbClr val="FFFFFF"/>
                </a:solidFill>
                <a:ea typeface="ＭＳ Ｐゴシック" pitchFamily="8" charset="-128"/>
              </a:rPr>
              <a:t>Reference map using reference error</a:t>
            </a:r>
          </a:p>
        </p:txBody>
      </p:sp>
    </p:spTree>
    <p:extLst>
      <p:ext uri="{BB962C8B-B14F-4D97-AF65-F5344CB8AC3E}">
        <p14:creationId xmlns:p14="http://schemas.microsoft.com/office/powerpoint/2010/main" val="3151477229"/>
      </p:ext>
    </p:extLst>
  </p:cSld>
  <p:clrMapOvr>
    <a:masterClrMapping/>
  </p:clrMapOvr>
  <mc:AlternateContent xmlns:mc="http://schemas.openxmlformats.org/markup-compatibility/2006">
    <mc:Choice xmlns:p14="http://schemas.microsoft.com/office/powerpoint/2010/main" Requires="p14">
      <p:transition spd="slow" p14:dur="2000" advTm="39235"/>
    </mc:Choice>
    <mc:Fallback>
      <p:transition spd="slow" advTm="39235"/>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a:xfrm>
            <a:off x="395536" y="1556792"/>
            <a:ext cx="3662684" cy="4525963"/>
          </a:xfrm>
        </p:spPr>
        <p:txBody>
          <a:bodyPr>
            <a:normAutofit/>
          </a:bodyPr>
          <a:lstStyle/>
          <a:p>
            <a:r>
              <a:rPr lang="en-US" sz="2400" dirty="0" smtClean="0"/>
              <a:t>San Miguel </a:t>
            </a:r>
          </a:p>
          <a:p>
            <a:pPr lvl="1"/>
            <a:r>
              <a:rPr lang="en-US" sz="2000" dirty="0" smtClean="0"/>
              <a:t>Path tracing</a:t>
            </a:r>
          </a:p>
          <a:p>
            <a:pPr lvl="1"/>
            <a:r>
              <a:rPr lang="en-US" sz="2000" dirty="0" smtClean="0"/>
              <a:t>Depth of field effects </a:t>
            </a:r>
          </a:p>
          <a:p>
            <a:pPr lvl="1"/>
            <a:r>
              <a:rPr lang="en-US" sz="2000" dirty="0" smtClean="0"/>
              <a:t>Complex textured geometries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8220" y="1484784"/>
            <a:ext cx="4762252" cy="4762252"/>
          </a:xfrm>
          <a:prstGeom prst="rect">
            <a:avLst/>
          </a:prstGeom>
        </p:spPr>
      </p:pic>
    </p:spTree>
    <p:extLst>
      <p:ext uri="{BB962C8B-B14F-4D97-AF65-F5344CB8AC3E}">
        <p14:creationId xmlns:p14="http://schemas.microsoft.com/office/powerpoint/2010/main" val="28779923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Equal-time Comparison</a:t>
            </a:r>
            <a:endParaRPr lang="en-US" dirty="0"/>
          </a:p>
        </p:txBody>
      </p:sp>
      <p:pic>
        <p:nvPicPr>
          <p:cNvPr id="7" name="Picture 6"/>
          <p:cNvPicPr>
            <a:picLocks noChangeAspect="1"/>
          </p:cNvPicPr>
          <p:nvPr/>
        </p:nvPicPr>
        <p:blipFill>
          <a:blip r:embed="rId2"/>
          <a:stretch>
            <a:fillRect/>
          </a:stretch>
        </p:blipFill>
        <p:spPr>
          <a:xfrm>
            <a:off x="107504" y="1556792"/>
            <a:ext cx="8868981" cy="3538362"/>
          </a:xfrm>
          <a:prstGeom prst="rect">
            <a:avLst/>
          </a:prstGeom>
        </p:spPr>
      </p:pic>
      <p:sp>
        <p:nvSpPr>
          <p:cNvPr id="9" name="TextBox 8"/>
          <p:cNvSpPr txBox="1"/>
          <p:nvPr/>
        </p:nvSpPr>
        <p:spPr>
          <a:xfrm>
            <a:off x="179512" y="5232526"/>
            <a:ext cx="1656184" cy="923330"/>
          </a:xfrm>
          <a:prstGeom prst="rect">
            <a:avLst/>
          </a:prstGeom>
          <a:noFill/>
        </p:spPr>
        <p:txBody>
          <a:bodyPr wrap="square" rtlCol="0">
            <a:spAutoFit/>
          </a:bodyPr>
          <a:lstStyle/>
          <a:p>
            <a:pPr algn="ctr"/>
            <a:r>
              <a:rPr lang="en-US" dirty="0" smtClean="0"/>
              <a:t>LD, N = 128</a:t>
            </a:r>
          </a:p>
          <a:p>
            <a:pPr algn="ctr"/>
            <a:r>
              <a:rPr lang="en-US" dirty="0" smtClean="0"/>
              <a:t>(665 s)</a:t>
            </a:r>
          </a:p>
          <a:p>
            <a:pPr algn="ctr"/>
            <a:r>
              <a:rPr lang="en-US" dirty="0" err="1" smtClean="0"/>
              <a:t>rMSE</a:t>
            </a:r>
            <a:r>
              <a:rPr lang="en-US" dirty="0" smtClean="0"/>
              <a:t> 0.06288</a:t>
            </a:r>
            <a:endParaRPr lang="en-US" dirty="0"/>
          </a:p>
        </p:txBody>
      </p:sp>
      <p:sp>
        <p:nvSpPr>
          <p:cNvPr id="10" name="TextBox 9"/>
          <p:cNvSpPr txBox="1"/>
          <p:nvPr/>
        </p:nvSpPr>
        <p:spPr>
          <a:xfrm>
            <a:off x="1907704" y="5232526"/>
            <a:ext cx="1718342" cy="923330"/>
          </a:xfrm>
          <a:prstGeom prst="rect">
            <a:avLst/>
          </a:prstGeom>
          <a:noFill/>
        </p:spPr>
        <p:txBody>
          <a:bodyPr wrap="square" rtlCol="0">
            <a:spAutoFit/>
          </a:bodyPr>
          <a:lstStyle/>
          <a:p>
            <a:pPr algn="ctr"/>
            <a:r>
              <a:rPr lang="en-US" dirty="0" smtClean="0"/>
              <a:t>NLM, N = 115 </a:t>
            </a:r>
          </a:p>
          <a:p>
            <a:pPr algn="ctr"/>
            <a:r>
              <a:rPr lang="en-US" dirty="0" smtClean="0"/>
              <a:t>(665 s)</a:t>
            </a:r>
          </a:p>
          <a:p>
            <a:pPr algn="ctr"/>
            <a:r>
              <a:rPr lang="en-US" dirty="0" err="1" smtClean="0"/>
              <a:t>rMSE</a:t>
            </a:r>
            <a:r>
              <a:rPr lang="en-US" dirty="0" smtClean="0"/>
              <a:t> 0.01242</a:t>
            </a:r>
            <a:endParaRPr lang="en-US" dirty="0"/>
          </a:p>
        </p:txBody>
      </p:sp>
      <p:sp>
        <p:nvSpPr>
          <p:cNvPr id="11" name="TextBox 10"/>
          <p:cNvSpPr txBox="1"/>
          <p:nvPr/>
        </p:nvSpPr>
        <p:spPr>
          <a:xfrm>
            <a:off x="3707904" y="5240351"/>
            <a:ext cx="1781736" cy="923330"/>
          </a:xfrm>
          <a:prstGeom prst="rect">
            <a:avLst/>
          </a:prstGeom>
          <a:noFill/>
        </p:spPr>
        <p:txBody>
          <a:bodyPr wrap="square" rtlCol="0">
            <a:spAutoFit/>
          </a:bodyPr>
          <a:lstStyle/>
          <a:p>
            <a:pPr algn="ctr"/>
            <a:r>
              <a:rPr lang="en-US" dirty="0" smtClean="0"/>
              <a:t>SURE, N = 113</a:t>
            </a:r>
          </a:p>
          <a:p>
            <a:pPr algn="ctr"/>
            <a:r>
              <a:rPr lang="en-US" dirty="0" smtClean="0"/>
              <a:t>(665 s)</a:t>
            </a:r>
          </a:p>
          <a:p>
            <a:pPr algn="ctr"/>
            <a:r>
              <a:rPr lang="en-US" dirty="0" err="1" smtClean="0"/>
              <a:t>rMSE</a:t>
            </a:r>
            <a:r>
              <a:rPr lang="en-US" dirty="0" smtClean="0"/>
              <a:t> 0.01521</a:t>
            </a:r>
            <a:endParaRPr lang="en-US" dirty="0"/>
          </a:p>
        </p:txBody>
      </p:sp>
      <p:sp>
        <p:nvSpPr>
          <p:cNvPr id="12" name="TextBox 11"/>
          <p:cNvSpPr txBox="1"/>
          <p:nvPr/>
        </p:nvSpPr>
        <p:spPr>
          <a:xfrm>
            <a:off x="5508104" y="5240351"/>
            <a:ext cx="1738042" cy="923330"/>
          </a:xfrm>
          <a:prstGeom prst="rect">
            <a:avLst/>
          </a:prstGeom>
          <a:noFill/>
        </p:spPr>
        <p:txBody>
          <a:bodyPr wrap="square" rtlCol="0">
            <a:spAutoFit/>
          </a:bodyPr>
          <a:lstStyle/>
          <a:p>
            <a:pPr algn="ctr"/>
            <a:r>
              <a:rPr lang="en-US" dirty="0" smtClean="0">
                <a:solidFill>
                  <a:srgbClr val="FFC000"/>
                </a:solidFill>
              </a:rPr>
              <a:t>Ours, N = 115</a:t>
            </a:r>
          </a:p>
          <a:p>
            <a:pPr algn="ctr"/>
            <a:r>
              <a:rPr lang="en-US" dirty="0" smtClean="0">
                <a:solidFill>
                  <a:srgbClr val="FFC000"/>
                </a:solidFill>
              </a:rPr>
              <a:t>(660 s)</a:t>
            </a:r>
          </a:p>
          <a:p>
            <a:pPr algn="ctr"/>
            <a:r>
              <a:rPr lang="en-US" dirty="0" err="1" smtClean="0">
                <a:solidFill>
                  <a:srgbClr val="FFC000"/>
                </a:solidFill>
              </a:rPr>
              <a:t>rMSE</a:t>
            </a:r>
            <a:r>
              <a:rPr lang="en-US" dirty="0" smtClean="0">
                <a:solidFill>
                  <a:srgbClr val="FFC000"/>
                </a:solidFill>
              </a:rPr>
              <a:t> 0.00448</a:t>
            </a:r>
            <a:endParaRPr lang="en-US" dirty="0">
              <a:solidFill>
                <a:srgbClr val="FFC000"/>
              </a:solidFill>
            </a:endParaRPr>
          </a:p>
        </p:txBody>
      </p:sp>
      <p:sp>
        <p:nvSpPr>
          <p:cNvPr id="13" name="TextBox 12"/>
          <p:cNvSpPr txBox="1"/>
          <p:nvPr/>
        </p:nvSpPr>
        <p:spPr>
          <a:xfrm>
            <a:off x="7320301" y="5229200"/>
            <a:ext cx="1656184" cy="646331"/>
          </a:xfrm>
          <a:prstGeom prst="rect">
            <a:avLst/>
          </a:prstGeom>
          <a:noFill/>
        </p:spPr>
        <p:txBody>
          <a:bodyPr wrap="square" rtlCol="0">
            <a:spAutoFit/>
          </a:bodyPr>
          <a:lstStyle/>
          <a:p>
            <a:pPr algn="ctr"/>
            <a:r>
              <a:rPr lang="en-US" dirty="0" smtClean="0"/>
              <a:t>Reference</a:t>
            </a:r>
          </a:p>
          <a:p>
            <a:pPr algn="ctr"/>
            <a:r>
              <a:rPr lang="en-US" dirty="0" smtClean="0"/>
              <a:t>N = 16K</a:t>
            </a:r>
            <a:endParaRPr lang="en-US" dirty="0"/>
          </a:p>
        </p:txBody>
      </p:sp>
    </p:spTree>
    <p:extLst>
      <p:ext uri="{BB962C8B-B14F-4D97-AF65-F5344CB8AC3E}">
        <p14:creationId xmlns:p14="http://schemas.microsoft.com/office/powerpoint/2010/main" val="30562368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Equal-quality Comparison</a:t>
            </a:r>
            <a:endParaRPr lang="en-US" dirty="0"/>
          </a:p>
        </p:txBody>
      </p:sp>
      <p:sp>
        <p:nvSpPr>
          <p:cNvPr id="10" name="TextBox 9"/>
          <p:cNvSpPr txBox="1"/>
          <p:nvPr/>
        </p:nvSpPr>
        <p:spPr>
          <a:xfrm>
            <a:off x="611560" y="5530006"/>
            <a:ext cx="1718342" cy="923330"/>
          </a:xfrm>
          <a:prstGeom prst="rect">
            <a:avLst/>
          </a:prstGeom>
          <a:noFill/>
        </p:spPr>
        <p:txBody>
          <a:bodyPr wrap="square" rtlCol="0">
            <a:spAutoFit/>
          </a:bodyPr>
          <a:lstStyle/>
          <a:p>
            <a:pPr algn="ctr"/>
            <a:r>
              <a:rPr lang="en-US" dirty="0" smtClean="0"/>
              <a:t>NLM, N = 512</a:t>
            </a:r>
          </a:p>
          <a:p>
            <a:pPr algn="ctr"/>
            <a:r>
              <a:rPr lang="en-US" dirty="0" smtClean="0"/>
              <a:t>(1064 s)</a:t>
            </a:r>
          </a:p>
          <a:p>
            <a:pPr algn="ctr"/>
            <a:r>
              <a:rPr lang="en-US" dirty="0" err="1" smtClean="0"/>
              <a:t>rMSE</a:t>
            </a:r>
            <a:r>
              <a:rPr lang="en-US" dirty="0" smtClean="0"/>
              <a:t> 0.00047</a:t>
            </a:r>
            <a:endParaRPr lang="en-US" dirty="0"/>
          </a:p>
        </p:txBody>
      </p:sp>
      <p:sp>
        <p:nvSpPr>
          <p:cNvPr id="11" name="TextBox 10"/>
          <p:cNvSpPr txBox="1"/>
          <p:nvPr/>
        </p:nvSpPr>
        <p:spPr>
          <a:xfrm>
            <a:off x="2722920" y="5530006"/>
            <a:ext cx="1781736" cy="923330"/>
          </a:xfrm>
          <a:prstGeom prst="rect">
            <a:avLst/>
          </a:prstGeom>
          <a:noFill/>
        </p:spPr>
        <p:txBody>
          <a:bodyPr wrap="square" rtlCol="0">
            <a:spAutoFit/>
          </a:bodyPr>
          <a:lstStyle/>
          <a:p>
            <a:pPr algn="ctr"/>
            <a:r>
              <a:rPr lang="en-US" dirty="0" smtClean="0"/>
              <a:t>SURE, N = 1K</a:t>
            </a:r>
          </a:p>
          <a:p>
            <a:pPr algn="ctr"/>
            <a:r>
              <a:rPr lang="en-US" dirty="0" smtClean="0"/>
              <a:t>(2202 s)</a:t>
            </a:r>
          </a:p>
          <a:p>
            <a:pPr algn="ctr"/>
            <a:r>
              <a:rPr lang="en-US" dirty="0" err="1" smtClean="0"/>
              <a:t>rMSE</a:t>
            </a:r>
            <a:r>
              <a:rPr lang="en-US" dirty="0" smtClean="0"/>
              <a:t> 0.00063</a:t>
            </a:r>
            <a:endParaRPr lang="en-US" dirty="0"/>
          </a:p>
        </p:txBody>
      </p:sp>
      <p:sp>
        <p:nvSpPr>
          <p:cNvPr id="12" name="TextBox 11"/>
          <p:cNvSpPr txBox="1"/>
          <p:nvPr/>
        </p:nvSpPr>
        <p:spPr>
          <a:xfrm>
            <a:off x="4602336" y="5530006"/>
            <a:ext cx="1738042" cy="923330"/>
          </a:xfrm>
          <a:prstGeom prst="rect">
            <a:avLst/>
          </a:prstGeom>
          <a:noFill/>
        </p:spPr>
        <p:txBody>
          <a:bodyPr wrap="square" rtlCol="0">
            <a:spAutoFit/>
          </a:bodyPr>
          <a:lstStyle/>
          <a:p>
            <a:pPr algn="ctr"/>
            <a:r>
              <a:rPr lang="en-US" dirty="0" smtClean="0">
                <a:solidFill>
                  <a:srgbClr val="FFC000"/>
                </a:solidFill>
              </a:rPr>
              <a:t>Ours, N = 32</a:t>
            </a:r>
          </a:p>
          <a:p>
            <a:pPr algn="ctr"/>
            <a:r>
              <a:rPr lang="en-US" dirty="0" smtClean="0">
                <a:solidFill>
                  <a:srgbClr val="FFC000"/>
                </a:solidFill>
              </a:rPr>
              <a:t>(91 s)</a:t>
            </a:r>
          </a:p>
          <a:p>
            <a:pPr algn="ctr"/>
            <a:r>
              <a:rPr lang="en-US" dirty="0" err="1" smtClean="0">
                <a:solidFill>
                  <a:srgbClr val="FFC000"/>
                </a:solidFill>
              </a:rPr>
              <a:t>rMSE</a:t>
            </a:r>
            <a:r>
              <a:rPr lang="en-US" dirty="0" smtClean="0">
                <a:solidFill>
                  <a:srgbClr val="FFC000"/>
                </a:solidFill>
              </a:rPr>
              <a:t> 0.00044</a:t>
            </a:r>
            <a:endParaRPr lang="en-US" dirty="0">
              <a:solidFill>
                <a:srgbClr val="FFC000"/>
              </a:solidFill>
            </a:endParaRPr>
          </a:p>
        </p:txBody>
      </p:sp>
      <p:sp>
        <p:nvSpPr>
          <p:cNvPr id="13" name="TextBox 12"/>
          <p:cNvSpPr txBox="1"/>
          <p:nvPr/>
        </p:nvSpPr>
        <p:spPr>
          <a:xfrm>
            <a:off x="6732240" y="5530006"/>
            <a:ext cx="1656184" cy="646331"/>
          </a:xfrm>
          <a:prstGeom prst="rect">
            <a:avLst/>
          </a:prstGeom>
          <a:noFill/>
        </p:spPr>
        <p:txBody>
          <a:bodyPr wrap="square" rtlCol="0">
            <a:spAutoFit/>
          </a:bodyPr>
          <a:lstStyle/>
          <a:p>
            <a:pPr algn="ctr"/>
            <a:r>
              <a:rPr lang="en-US" dirty="0" smtClean="0"/>
              <a:t>Reference</a:t>
            </a:r>
          </a:p>
          <a:p>
            <a:pPr algn="ctr"/>
            <a:r>
              <a:rPr lang="en-US" dirty="0" smtClean="0"/>
              <a:t>N = 64K</a:t>
            </a:r>
            <a:endParaRPr lang="en-US" dirty="0"/>
          </a:p>
        </p:txBody>
      </p:sp>
      <p:pic>
        <p:nvPicPr>
          <p:cNvPr id="3" name="Picture 2"/>
          <p:cNvPicPr>
            <a:picLocks noChangeAspect="1"/>
          </p:cNvPicPr>
          <p:nvPr/>
        </p:nvPicPr>
        <p:blipFill>
          <a:blip r:embed="rId2"/>
          <a:stretch>
            <a:fillRect/>
          </a:stretch>
        </p:blipFill>
        <p:spPr>
          <a:xfrm>
            <a:off x="492811" y="1510039"/>
            <a:ext cx="8023689" cy="3935185"/>
          </a:xfrm>
          <a:prstGeom prst="rect">
            <a:avLst/>
          </a:prstGeom>
        </p:spPr>
      </p:pic>
    </p:spTree>
    <p:extLst>
      <p:ext uri="{BB962C8B-B14F-4D97-AF65-F5344CB8AC3E}">
        <p14:creationId xmlns:p14="http://schemas.microsoft.com/office/powerpoint/2010/main" val="20259958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anmiguel_dof_v2.mp4">
            <a:hlinkClick r:id="" action="ppaction://media"/>
          </p:cNvPr>
          <p:cNvPicPr>
            <a:picLocks noGrp="1" noChangeAspect="1"/>
          </p:cNvPicPr>
          <p:nvPr>
            <p:ph idx="1"/>
            <a:videoFile r:link="rId1"/>
            <p:extLst>
              <p:ext uri="{DAA4B4D4-6D71-4841-9C94-3DE7FCFB9230}">
                <p14:media xmlns:p14="http://schemas.microsoft.com/office/powerpoint/2010/main" r:embed="rId2">
                  <p14:trim st="82.5381"/>
                </p14:media>
              </p:ext>
            </p:extLst>
          </p:nvPr>
        </p:nvPicPr>
        <p:blipFill>
          <a:blip r:embed="rId5"/>
          <a:stretch>
            <a:fillRect/>
          </a:stretch>
        </p:blipFill>
        <p:spPr>
          <a:xfrm>
            <a:off x="1" y="1212712"/>
            <a:ext cx="9143999" cy="5143638"/>
          </a:xfrm>
        </p:spPr>
      </p:pic>
      <p:sp>
        <p:nvSpPr>
          <p:cNvPr id="4403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bg1"/>
                </a:solidFill>
                <a:latin typeface="Arial" charset="0"/>
                <a:ea typeface="ＭＳ Ｐゴシック" pitchFamily="8" charset="-128"/>
              </a:defRPr>
            </a:lvl1pPr>
            <a:lvl2pPr marL="742950" indent="-285750" eaLnBrk="0" hangingPunct="0">
              <a:spcBef>
                <a:spcPct val="20000"/>
              </a:spcBef>
              <a:buFont typeface="Arial" charset="0"/>
              <a:buChar char="–"/>
              <a:defRPr sz="2800">
                <a:solidFill>
                  <a:schemeClr val="bg1"/>
                </a:solidFill>
                <a:latin typeface="Arial" charset="0"/>
                <a:ea typeface="ＭＳ Ｐゴシック" pitchFamily="8"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pitchFamily="8"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pitchFamily="8"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pitchFamily="8" charset="-128"/>
              </a:defRPr>
            </a:lvl5pPr>
            <a:lvl6pPr marL="25146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6pPr>
            <a:lvl7pPr marL="29718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7pPr>
            <a:lvl8pPr marL="34290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8pPr>
            <a:lvl9pPr marL="38862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9pPr>
          </a:lstStyle>
          <a:p>
            <a:pPr eaLnBrk="1" hangingPunct="1">
              <a:spcBef>
                <a:spcPct val="0"/>
              </a:spcBef>
              <a:buFontTx/>
              <a:buNone/>
            </a:pPr>
            <a:fld id="{C23D4C21-6E5B-4504-9F7C-A177EA725E86}" type="slidenum">
              <a:rPr lang="en-US" altLang="en-US" sz="1200">
                <a:solidFill>
                  <a:srgbClr val="96A6C1"/>
                </a:solidFill>
              </a:rPr>
              <a:pPr eaLnBrk="1" hangingPunct="1">
                <a:spcBef>
                  <a:spcPct val="0"/>
                </a:spcBef>
                <a:buFontTx/>
                <a:buNone/>
              </a:pPr>
              <a:t>29</a:t>
            </a:fld>
            <a:endParaRPr lang="en-US" altLang="en-US" sz="1200">
              <a:solidFill>
                <a:srgbClr val="96A6C1"/>
              </a:solidFill>
            </a:endParaRPr>
          </a:p>
        </p:txBody>
      </p:sp>
      <p:sp>
        <p:nvSpPr>
          <p:cNvPr id="7" name="TextBox 28"/>
          <p:cNvSpPr txBox="1">
            <a:spLocks noChangeArrowheads="1"/>
          </p:cNvSpPr>
          <p:nvPr/>
        </p:nvSpPr>
        <p:spPr bwMode="auto">
          <a:xfrm>
            <a:off x="1" y="1188040"/>
            <a:ext cx="26506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bg1"/>
                </a:solidFill>
                <a:latin typeface="Arial" charset="0"/>
                <a:ea typeface="ＭＳ Ｐゴシック" pitchFamily="8" charset="-128"/>
              </a:defRPr>
            </a:lvl1pPr>
            <a:lvl2pPr marL="742950" indent="-285750" eaLnBrk="0" hangingPunct="0">
              <a:spcBef>
                <a:spcPct val="20000"/>
              </a:spcBef>
              <a:buFont typeface="Arial" charset="0"/>
              <a:buChar char="–"/>
              <a:defRPr sz="2800">
                <a:solidFill>
                  <a:schemeClr val="bg1"/>
                </a:solidFill>
                <a:latin typeface="Arial" charset="0"/>
                <a:ea typeface="ＭＳ Ｐゴシック" pitchFamily="8"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pitchFamily="8"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pitchFamily="8"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pitchFamily="8" charset="-128"/>
              </a:defRPr>
            </a:lvl5pPr>
            <a:lvl6pPr marL="25146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6pPr>
            <a:lvl7pPr marL="29718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7pPr>
            <a:lvl8pPr marL="34290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8pPr>
            <a:lvl9pPr marL="38862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9pPr>
          </a:lstStyle>
          <a:p>
            <a:pPr defTabSz="457200" eaLnBrk="1" fontAlgn="base" latinLnBrk="0" hangingPunct="1">
              <a:spcBef>
                <a:spcPct val="0"/>
              </a:spcBef>
              <a:spcAft>
                <a:spcPct val="0"/>
              </a:spcAft>
              <a:buNone/>
            </a:pPr>
            <a:r>
              <a:rPr lang="en-US" altLang="en-US" b="1" dirty="0">
                <a:solidFill>
                  <a:srgbClr val="FFFFFF"/>
                </a:solidFill>
              </a:rPr>
              <a:t>MC 143 </a:t>
            </a:r>
            <a:r>
              <a:rPr lang="en-US" altLang="en-US" b="1" dirty="0" err="1">
                <a:solidFill>
                  <a:srgbClr val="FFFFFF"/>
                </a:solidFill>
              </a:rPr>
              <a:t>spp</a:t>
            </a:r>
            <a:r>
              <a:rPr lang="en-US" altLang="en-US" b="1" dirty="0">
                <a:solidFill>
                  <a:srgbClr val="FFFFFF"/>
                </a:solidFill>
              </a:rPr>
              <a:t> </a:t>
            </a:r>
          </a:p>
        </p:txBody>
      </p:sp>
      <p:sp>
        <p:nvSpPr>
          <p:cNvPr id="8" name="TextBox 28"/>
          <p:cNvSpPr txBox="1">
            <a:spLocks noChangeArrowheads="1"/>
          </p:cNvSpPr>
          <p:nvPr/>
        </p:nvSpPr>
        <p:spPr bwMode="auto">
          <a:xfrm>
            <a:off x="4643119" y="1188041"/>
            <a:ext cx="31080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bg1"/>
                </a:solidFill>
                <a:latin typeface="Arial" charset="0"/>
                <a:ea typeface="ＭＳ Ｐゴシック" pitchFamily="8" charset="-128"/>
              </a:defRPr>
            </a:lvl1pPr>
            <a:lvl2pPr marL="742950" indent="-285750" eaLnBrk="0" hangingPunct="0">
              <a:spcBef>
                <a:spcPct val="20000"/>
              </a:spcBef>
              <a:buFont typeface="Arial" charset="0"/>
              <a:buChar char="–"/>
              <a:defRPr sz="2800">
                <a:solidFill>
                  <a:schemeClr val="bg1"/>
                </a:solidFill>
                <a:latin typeface="Arial" charset="0"/>
                <a:ea typeface="ＭＳ Ｐゴシック" pitchFamily="8"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pitchFamily="8"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pitchFamily="8"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pitchFamily="8" charset="-128"/>
              </a:defRPr>
            </a:lvl5pPr>
            <a:lvl6pPr marL="25146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6pPr>
            <a:lvl7pPr marL="29718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7pPr>
            <a:lvl8pPr marL="34290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8pPr>
            <a:lvl9pPr marL="3886200" indent="-228600" defTabSz="457200" eaLnBrk="0" fontAlgn="base" hangingPunct="0">
              <a:spcBef>
                <a:spcPct val="20000"/>
              </a:spcBef>
              <a:spcAft>
                <a:spcPct val="0"/>
              </a:spcAft>
              <a:buFont typeface="Arial" charset="0"/>
              <a:buChar char="»"/>
              <a:defRPr sz="2000">
                <a:solidFill>
                  <a:schemeClr val="bg1"/>
                </a:solidFill>
                <a:latin typeface="Arial" charset="0"/>
                <a:ea typeface="ＭＳ Ｐゴシック" pitchFamily="8" charset="-128"/>
              </a:defRPr>
            </a:lvl9pPr>
          </a:lstStyle>
          <a:p>
            <a:pPr defTabSz="457200" eaLnBrk="1" fontAlgn="base" latinLnBrk="0" hangingPunct="1">
              <a:spcBef>
                <a:spcPct val="0"/>
              </a:spcBef>
              <a:spcAft>
                <a:spcPct val="0"/>
              </a:spcAft>
              <a:buNone/>
            </a:pPr>
            <a:r>
              <a:rPr lang="en-US" altLang="en-US" b="1" dirty="0">
                <a:solidFill>
                  <a:srgbClr val="00B0F0"/>
                </a:solidFill>
              </a:rPr>
              <a:t>Ours 128 </a:t>
            </a:r>
            <a:r>
              <a:rPr lang="en-US" altLang="en-US" b="1" dirty="0" err="1">
                <a:solidFill>
                  <a:srgbClr val="00B0F0"/>
                </a:solidFill>
              </a:rPr>
              <a:t>spp</a:t>
            </a:r>
            <a:endParaRPr lang="en-US" altLang="en-US" dirty="0">
              <a:solidFill>
                <a:srgbClr val="00B0F0"/>
              </a:solidFill>
            </a:endParaRPr>
          </a:p>
        </p:txBody>
      </p:sp>
      <p:sp>
        <p:nvSpPr>
          <p:cNvPr id="9" name="Title 1"/>
          <p:cNvSpPr txBox="1">
            <a:spLocks/>
          </p:cNvSpPr>
          <p:nvPr/>
        </p:nvSpPr>
        <p:spPr>
          <a:xfrm>
            <a:off x="478904" y="-119845"/>
            <a:ext cx="8229600" cy="1143000"/>
          </a:xfrm>
          <a:prstGeom prst="rect">
            <a:avLst/>
          </a:prstGeom>
        </p:spPr>
        <p:txBody>
          <a:bodyPr vert="horz" lIns="91440" tIns="45720" rIns="91440" bIns="45720" rtlCol="0" anchor="ctr">
            <a:noAutofit/>
          </a:bodyPr>
          <a:lstStyle>
            <a:lvl1pPr algn="ctr" defTabSz="914400" rtl="0" eaLnBrk="1" latinLnBrk="1" hangingPunct="1">
              <a:spcBef>
                <a:spcPct val="0"/>
              </a:spcBef>
              <a:buNone/>
              <a:defRPr sz="4400" b="1" kern="1200" baseline="0">
                <a:solidFill>
                  <a:srgbClr val="00B0F0"/>
                </a:solidFill>
                <a:effectLst>
                  <a:reflection blurRad="25400" stA="46000" endPos="43000" dist="38100" dir="5400000" sy="-100000" algn="bl" rotWithShape="0"/>
                </a:effectLst>
                <a:latin typeface="Arial" pitchFamily="34" charset="0"/>
                <a:ea typeface="+mj-ea"/>
                <a:cs typeface="Arial" pitchFamily="34" charset="0"/>
              </a:defRPr>
            </a:lvl1pPr>
          </a:lstStyle>
          <a:p>
            <a:pPr marL="0" marR="0" lvl="0" indent="0" algn="ctr" defTabSz="914400" rtl="0" eaLnBrk="1" fontAlgn="auto" latinLnBrk="1"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00B0F0"/>
                </a:solidFill>
                <a:effectLst>
                  <a:reflection blurRad="25400" stA="46000" endPos="43000" dist="38100" dir="5400000" sy="-100000" algn="bl" rotWithShape="0"/>
                </a:effectLst>
                <a:uLnTx/>
                <a:uFillTx/>
                <a:latin typeface="Arial" pitchFamily="34" charset="0"/>
                <a:ea typeface="+mj-ea"/>
                <a:cs typeface="Arial" pitchFamily="34" charset="0"/>
              </a:rPr>
              <a:t>Equal-time Comparison for Animation</a:t>
            </a:r>
            <a:endParaRPr kumimoji="0" lang="en-US" sz="3200" b="1" i="0" u="none" strike="noStrike" kern="1200" cap="none" spc="0" normalizeH="0" baseline="0" noProof="0" dirty="0">
              <a:ln>
                <a:noFill/>
              </a:ln>
              <a:solidFill>
                <a:srgbClr val="00B0F0"/>
              </a:solidFill>
              <a:effectLst>
                <a:reflection blurRad="25400" stA="46000" endPos="43000" dist="38100" dir="5400000" sy="-100000" algn="bl" rotWithShape="0"/>
              </a:effectLst>
              <a:uLnTx/>
              <a:uFillTx/>
              <a:latin typeface="Arial" pitchFamily="34" charset="0"/>
              <a:ea typeface="+mj-ea"/>
              <a:cs typeface="Arial" pitchFamily="34" charset="0"/>
            </a:endParaRPr>
          </a:p>
        </p:txBody>
      </p:sp>
    </p:spTree>
    <p:extLst>
      <p:ext uri="{BB962C8B-B14F-4D97-AF65-F5344CB8AC3E}">
        <p14:creationId xmlns:p14="http://schemas.microsoft.com/office/powerpoint/2010/main" val="3501510352"/>
      </p:ext>
    </p:extLst>
  </p:cSld>
  <p:clrMapOvr>
    <a:masterClrMapping/>
  </p:clrMapOvr>
  <mc:AlternateContent xmlns:mc="http://schemas.openxmlformats.org/markup-compatibility/2006" xmlns:p14="http://schemas.microsoft.com/office/powerpoint/2010/main">
    <mc:Choice Requires="p14">
      <p:transition spd="slow" p14:dur="2000" advTm="25718"/>
    </mc:Choice>
    <mc:Fallback xmlns="">
      <p:transition spd="slow" advTm="25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33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childTnLst>
        </p:cTn>
      </p:par>
    </p:tnLst>
  </p:timing>
  <p:extLst mod="1">
    <p:ext uri="{E180D4A7-C9FB-4DFB-919C-405C955672EB}">
      <p14:showEvtLst xmlns:p14="http://schemas.microsoft.com/office/powerpoint/2010/main">
        <p14:playEvt time="0" objId="3"/>
        <p14:playEvt time="14473" objId="3"/>
        <p14:stopEvt time="25718"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Monte Carlo Ray Tracing</a:t>
            </a:r>
          </a:p>
        </p:txBody>
      </p:sp>
      <p:sp>
        <p:nvSpPr>
          <p:cNvPr id="10" name="Content Placeholder 9"/>
          <p:cNvSpPr>
            <a:spLocks noGrp="1"/>
          </p:cNvSpPr>
          <p:nvPr>
            <p:ph sz="half" idx="2"/>
          </p:nvPr>
        </p:nvSpPr>
        <p:spPr>
          <a:xfrm>
            <a:off x="457200" y="1556792"/>
            <a:ext cx="8003232" cy="4569371"/>
          </a:xfrm>
        </p:spPr>
        <p:txBody>
          <a:bodyPr/>
          <a:lstStyle/>
          <a:p>
            <a:r>
              <a:rPr lang="en-US" dirty="0" smtClean="0"/>
              <a:t>Produces photo-realistic rendering effects</a:t>
            </a:r>
          </a:p>
          <a:p>
            <a:pPr lvl="1"/>
            <a:endParaRPr lang="en-US" dirty="0"/>
          </a:p>
          <a:p>
            <a:pPr lvl="1"/>
            <a:endParaRPr lang="en-US" b="0" dirty="0" smtClean="0"/>
          </a:p>
          <a:p>
            <a:pPr lvl="1"/>
            <a:endParaRPr lang="en-US" b="0" dirty="0" smtClean="0"/>
          </a:p>
          <a:p>
            <a:pPr lvl="1"/>
            <a:endParaRPr lang="en-US" dirty="0" smtClean="0"/>
          </a:p>
          <a:p>
            <a:pPr lvl="1"/>
            <a:endParaRPr lang="en-US" dirty="0" smtClean="0"/>
          </a:p>
          <a:p>
            <a:endParaRPr lang="en-US" dirty="0"/>
          </a:p>
          <a:p>
            <a:endParaRPr lang="en-US" dirty="0"/>
          </a:p>
        </p:txBody>
      </p:sp>
      <p:sp>
        <p:nvSpPr>
          <p:cNvPr id="5" name="TextBox 4"/>
          <p:cNvSpPr txBox="1"/>
          <p:nvPr/>
        </p:nvSpPr>
        <p:spPr>
          <a:xfrm>
            <a:off x="5497760" y="3977468"/>
            <a:ext cx="3189040" cy="461665"/>
          </a:xfrm>
          <a:prstGeom prst="rect">
            <a:avLst/>
          </a:prstGeom>
          <a:noFill/>
        </p:spPr>
        <p:txBody>
          <a:bodyPr wrap="square" rtlCol="0">
            <a:spAutoFit/>
          </a:bodyPr>
          <a:lstStyle/>
          <a:p>
            <a:r>
              <a:rPr lang="en-US" sz="2400" dirty="0" smtClean="0"/>
              <a:t>Motion blur effects</a:t>
            </a:r>
            <a:endParaRPr lang="en-US" sz="2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080" y="2185200"/>
            <a:ext cx="4320000" cy="4320000"/>
          </a:xfrm>
          <a:prstGeom prst="rect">
            <a:avLst/>
          </a:prstGeom>
        </p:spPr>
      </p:pic>
    </p:spTree>
    <p:extLst>
      <p:ext uri="{BB962C8B-B14F-4D97-AF65-F5344CB8AC3E}">
        <p14:creationId xmlns:p14="http://schemas.microsoft.com/office/powerpoint/2010/main" val="2186189192"/>
      </p:ext>
    </p:extLst>
  </p:cSld>
  <p:clrMapOvr>
    <a:masterClrMapping/>
  </p:clrMapOvr>
  <mc:AlternateContent xmlns:mc="http://schemas.openxmlformats.org/markup-compatibility/2006">
    <mc:Choice xmlns:p14="http://schemas.microsoft.com/office/powerpoint/2010/main" Requires="p14">
      <p:transition spd="slow" p14:dur="2000" advTm="9468"/>
    </mc:Choice>
    <mc:Fallback>
      <p:transition spd="slow" advTm="9468"/>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dirty="0" smtClean="0"/>
              <a:t>Related Talks</a:t>
            </a:r>
            <a:endParaRPr lang="ko-KR" altLang="en-US" dirty="0"/>
          </a:p>
        </p:txBody>
      </p:sp>
      <p:sp>
        <p:nvSpPr>
          <p:cNvPr id="3" name="Content Placeholder 2"/>
          <p:cNvSpPr>
            <a:spLocks noGrp="1"/>
          </p:cNvSpPr>
          <p:nvPr>
            <p:ph idx="1"/>
          </p:nvPr>
        </p:nvSpPr>
        <p:spPr/>
        <p:txBody>
          <a:bodyPr>
            <a:normAutofit/>
          </a:bodyPr>
          <a:lstStyle/>
          <a:p>
            <a:r>
              <a:rPr lang="en-US" altLang="ko-KR" dirty="0"/>
              <a:t>Sampling &amp; Filtering</a:t>
            </a:r>
          </a:p>
          <a:p>
            <a:pPr lvl="1"/>
            <a:r>
              <a:rPr lang="en-US" altLang="ko-KR" dirty="0"/>
              <a:t>Wednesday, 12 August 3:45 PM - 5:35 PM</a:t>
            </a:r>
          </a:p>
          <a:p>
            <a:pPr lvl="1"/>
            <a:r>
              <a:rPr lang="en-US" altLang="ko-KR" dirty="0" smtClean="0"/>
              <a:t>Adaptive </a:t>
            </a:r>
            <a:r>
              <a:rPr lang="en-US" altLang="ko-KR" dirty="0"/>
              <a:t>Rendering </a:t>
            </a:r>
            <a:r>
              <a:rPr lang="en-US" altLang="ko-KR" dirty="0" smtClean="0"/>
              <a:t>based </a:t>
            </a:r>
            <a:r>
              <a:rPr lang="en-US" altLang="ko-KR" dirty="0"/>
              <a:t>on Weighted Local Regression</a:t>
            </a:r>
          </a:p>
          <a:p>
            <a:pPr lvl="1"/>
            <a:r>
              <a:rPr lang="en-US" altLang="ko-KR" dirty="0" smtClean="0"/>
              <a:t>Adaptive </a:t>
            </a:r>
            <a:r>
              <a:rPr lang="en-US" altLang="ko-KR" dirty="0"/>
              <a:t>Rendering </a:t>
            </a:r>
            <a:r>
              <a:rPr lang="en-US" altLang="ko-KR" dirty="0" smtClean="0"/>
              <a:t>with </a:t>
            </a:r>
            <a:r>
              <a:rPr lang="en-US" altLang="ko-KR" dirty="0"/>
              <a:t>Linear Predictions</a:t>
            </a:r>
          </a:p>
          <a:p>
            <a:endParaRPr lang="ko-KR" altLang="en-US" dirty="0"/>
          </a:p>
        </p:txBody>
      </p:sp>
    </p:spTree>
    <p:extLst>
      <p:ext uri="{BB962C8B-B14F-4D97-AF65-F5344CB8AC3E}">
        <p14:creationId xmlns:p14="http://schemas.microsoft.com/office/powerpoint/2010/main" val="30459264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Predictions</a:t>
            </a:r>
            <a:endParaRPr lang="en-GB" dirty="0"/>
          </a:p>
        </p:txBody>
      </p:sp>
      <p:sp>
        <p:nvSpPr>
          <p:cNvPr id="4" name="Slide Number Placeholder 3"/>
          <p:cNvSpPr>
            <a:spLocks noGrp="1"/>
          </p:cNvSpPr>
          <p:nvPr>
            <p:ph type="sldNum" sz="quarter" idx="12"/>
          </p:nvPr>
        </p:nvSpPr>
        <p:spPr>
          <a:xfrm>
            <a:off x="7010400" y="5726114"/>
            <a:ext cx="2133600" cy="274637"/>
          </a:xfrm>
        </p:spPr>
        <p:txBody>
          <a:bodyPr/>
          <a:lstStyle/>
          <a:p>
            <a:pPr>
              <a:defRPr/>
            </a:pPr>
            <a:fld id="{0135AF74-F5B9-41EE-B70F-5387CE528C6C}" type="slidenum">
              <a:rPr lang="en-US" altLang="en-US" smtClean="0"/>
              <a:pPr>
                <a:defRPr/>
              </a:pPr>
              <a:t>31</a:t>
            </a:fld>
            <a:endParaRPr lang="en-US" altLang="en-US"/>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270" y="2611458"/>
            <a:ext cx="2153920" cy="2163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460270" y="4778772"/>
            <a:ext cx="2153920" cy="461665"/>
          </a:xfrm>
          <a:prstGeom prst="rect">
            <a:avLst/>
          </a:prstGeom>
          <a:noFill/>
        </p:spPr>
        <p:txBody>
          <a:bodyPr wrap="square" rtlCol="0">
            <a:spAutoFit/>
          </a:bodyPr>
          <a:lstStyle/>
          <a:p>
            <a:pPr algn="ctr" defTabSz="457200" fontAlgn="base" latinLnBrk="0">
              <a:spcBef>
                <a:spcPct val="0"/>
              </a:spcBef>
              <a:spcAft>
                <a:spcPct val="0"/>
              </a:spcAft>
            </a:pPr>
            <a:r>
              <a:rPr lang="en-US" sz="2400" dirty="0">
                <a:solidFill>
                  <a:srgbClr val="FFFFFF"/>
                </a:solidFill>
                <a:ea typeface="ＭＳ Ｐゴシック" pitchFamily="8" charset="-128"/>
              </a:rPr>
              <a:t>7 x 7 Input</a:t>
            </a:r>
            <a:endParaRPr lang="en-GB" sz="2400" dirty="0">
              <a:solidFill>
                <a:srgbClr val="FFFFFF"/>
              </a:solidFill>
              <a:ea typeface="ＭＳ Ｐゴシック" pitchFamily="8" charset="-128"/>
            </a:endParaRPr>
          </a:p>
        </p:txBody>
      </p:sp>
      <p:sp>
        <p:nvSpPr>
          <p:cNvPr id="15" name="TextBox 14"/>
          <p:cNvSpPr txBox="1"/>
          <p:nvPr/>
        </p:nvSpPr>
        <p:spPr>
          <a:xfrm>
            <a:off x="5181560" y="2465117"/>
            <a:ext cx="3848750" cy="830997"/>
          </a:xfrm>
          <a:prstGeom prst="rect">
            <a:avLst/>
          </a:prstGeom>
          <a:noFill/>
        </p:spPr>
        <p:txBody>
          <a:bodyPr wrap="square" rtlCol="0">
            <a:spAutoFit/>
          </a:bodyPr>
          <a:lstStyle/>
          <a:p>
            <a:pPr algn="ctr" defTabSz="457200" fontAlgn="base" latinLnBrk="0">
              <a:spcBef>
                <a:spcPct val="0"/>
              </a:spcBef>
              <a:spcAft>
                <a:spcPct val="0"/>
              </a:spcAft>
            </a:pPr>
            <a:r>
              <a:rPr lang="en-US" sz="2400" dirty="0">
                <a:solidFill>
                  <a:srgbClr val="FFFFFF"/>
                </a:solidFill>
                <a:ea typeface="ＭＳ Ｐゴシック" pitchFamily="8" charset="-128"/>
              </a:rPr>
              <a:t>c: center pixel where we apply reconstruction</a:t>
            </a:r>
            <a:endParaRPr lang="en-GB" sz="2400" dirty="0">
              <a:solidFill>
                <a:srgbClr val="FFFFFF"/>
              </a:solidFill>
              <a:ea typeface="ＭＳ Ｐゴシック" pitchFamily="8" charset="-128"/>
            </a:endParaRPr>
          </a:p>
        </p:txBody>
      </p:sp>
      <p:grpSp>
        <p:nvGrpSpPr>
          <p:cNvPr id="5" name="Group 4"/>
          <p:cNvGrpSpPr/>
          <p:nvPr/>
        </p:nvGrpSpPr>
        <p:grpSpPr>
          <a:xfrm>
            <a:off x="401360" y="2539377"/>
            <a:ext cx="2639710" cy="2325683"/>
            <a:chOff x="3019370" y="1688891"/>
            <a:chExt cx="2639710" cy="2325683"/>
          </a:xfrm>
        </p:grpSpPr>
        <p:grpSp>
          <p:nvGrpSpPr>
            <p:cNvPr id="136" name="Group 135"/>
            <p:cNvGrpSpPr/>
            <p:nvPr/>
          </p:nvGrpSpPr>
          <p:grpSpPr>
            <a:xfrm>
              <a:off x="3026460" y="1688891"/>
              <a:ext cx="2625060" cy="464764"/>
              <a:chOff x="845170" y="1659179"/>
              <a:chExt cx="2625060" cy="464764"/>
            </a:xfrm>
          </p:grpSpPr>
          <p:sp>
            <p:nvSpPr>
              <p:cNvPr id="137" name="TextBox 136"/>
              <p:cNvSpPr txBox="1"/>
              <p:nvPr/>
            </p:nvSpPr>
            <p:spPr>
              <a:xfrm>
                <a:off x="845170" y="1659179"/>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sp>
            <p:nvSpPr>
              <p:cNvPr id="138" name="TextBox 137"/>
              <p:cNvSpPr txBox="1"/>
              <p:nvPr/>
            </p:nvSpPr>
            <p:spPr>
              <a:xfrm>
                <a:off x="1129650" y="1659179"/>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sp>
            <p:nvSpPr>
              <p:cNvPr id="139" name="TextBox 138"/>
              <p:cNvSpPr txBox="1"/>
              <p:nvPr/>
            </p:nvSpPr>
            <p:spPr>
              <a:xfrm>
                <a:off x="1456660" y="1659179"/>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sp>
            <p:nvSpPr>
              <p:cNvPr id="140" name="TextBox 139"/>
              <p:cNvSpPr txBox="1"/>
              <p:nvPr/>
            </p:nvSpPr>
            <p:spPr>
              <a:xfrm>
                <a:off x="1763350" y="1659179"/>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sp>
            <p:nvSpPr>
              <p:cNvPr id="141" name="TextBox 140"/>
              <p:cNvSpPr txBox="1"/>
              <p:nvPr/>
            </p:nvSpPr>
            <p:spPr>
              <a:xfrm>
                <a:off x="2047830" y="1659179"/>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sp>
            <p:nvSpPr>
              <p:cNvPr id="142" name="TextBox 141"/>
              <p:cNvSpPr txBox="1"/>
              <p:nvPr/>
            </p:nvSpPr>
            <p:spPr>
              <a:xfrm>
                <a:off x="2352630" y="1662278"/>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sp>
            <p:nvSpPr>
              <p:cNvPr id="143" name="TextBox 142"/>
              <p:cNvSpPr txBox="1"/>
              <p:nvPr/>
            </p:nvSpPr>
            <p:spPr>
              <a:xfrm>
                <a:off x="2637110" y="1662278"/>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grpSp>
        <p:grpSp>
          <p:nvGrpSpPr>
            <p:cNvPr id="144" name="Group 143"/>
            <p:cNvGrpSpPr/>
            <p:nvPr/>
          </p:nvGrpSpPr>
          <p:grpSpPr>
            <a:xfrm>
              <a:off x="3026460" y="1994496"/>
              <a:ext cx="2625060" cy="464764"/>
              <a:chOff x="845170" y="1659179"/>
              <a:chExt cx="2625060" cy="464764"/>
            </a:xfrm>
          </p:grpSpPr>
          <p:sp>
            <p:nvSpPr>
              <p:cNvPr id="145" name="TextBox 144"/>
              <p:cNvSpPr txBox="1"/>
              <p:nvPr/>
            </p:nvSpPr>
            <p:spPr>
              <a:xfrm>
                <a:off x="845170" y="1659179"/>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sp>
            <p:nvSpPr>
              <p:cNvPr id="146" name="TextBox 145"/>
              <p:cNvSpPr txBox="1"/>
              <p:nvPr/>
            </p:nvSpPr>
            <p:spPr>
              <a:xfrm>
                <a:off x="1129650" y="1659179"/>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sp>
            <p:nvSpPr>
              <p:cNvPr id="147" name="TextBox 146"/>
              <p:cNvSpPr txBox="1"/>
              <p:nvPr/>
            </p:nvSpPr>
            <p:spPr>
              <a:xfrm>
                <a:off x="1456660" y="1659179"/>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sp>
            <p:nvSpPr>
              <p:cNvPr id="148" name="TextBox 147"/>
              <p:cNvSpPr txBox="1"/>
              <p:nvPr/>
            </p:nvSpPr>
            <p:spPr>
              <a:xfrm>
                <a:off x="1763350" y="1659179"/>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sp>
            <p:nvSpPr>
              <p:cNvPr id="149" name="TextBox 148"/>
              <p:cNvSpPr txBox="1"/>
              <p:nvPr/>
            </p:nvSpPr>
            <p:spPr>
              <a:xfrm>
                <a:off x="2047830" y="1659179"/>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sp>
            <p:nvSpPr>
              <p:cNvPr id="150" name="TextBox 149"/>
              <p:cNvSpPr txBox="1"/>
              <p:nvPr/>
            </p:nvSpPr>
            <p:spPr>
              <a:xfrm>
                <a:off x="2352630" y="1662278"/>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sp>
            <p:nvSpPr>
              <p:cNvPr id="151" name="TextBox 150"/>
              <p:cNvSpPr txBox="1"/>
              <p:nvPr/>
            </p:nvSpPr>
            <p:spPr>
              <a:xfrm>
                <a:off x="2637110" y="1662278"/>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grpSp>
        <p:grpSp>
          <p:nvGrpSpPr>
            <p:cNvPr id="152" name="Group 151"/>
            <p:cNvGrpSpPr/>
            <p:nvPr/>
          </p:nvGrpSpPr>
          <p:grpSpPr>
            <a:xfrm>
              <a:off x="3019370" y="3549810"/>
              <a:ext cx="2625060" cy="464764"/>
              <a:chOff x="845170" y="1659179"/>
              <a:chExt cx="2625060" cy="464764"/>
            </a:xfrm>
          </p:grpSpPr>
          <p:sp>
            <p:nvSpPr>
              <p:cNvPr id="153" name="TextBox 152"/>
              <p:cNvSpPr txBox="1"/>
              <p:nvPr/>
            </p:nvSpPr>
            <p:spPr>
              <a:xfrm>
                <a:off x="845170" y="1659179"/>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sp>
            <p:nvSpPr>
              <p:cNvPr id="154" name="TextBox 153"/>
              <p:cNvSpPr txBox="1"/>
              <p:nvPr/>
            </p:nvSpPr>
            <p:spPr>
              <a:xfrm>
                <a:off x="1129650" y="1659179"/>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sp>
            <p:nvSpPr>
              <p:cNvPr id="155" name="TextBox 154"/>
              <p:cNvSpPr txBox="1"/>
              <p:nvPr/>
            </p:nvSpPr>
            <p:spPr>
              <a:xfrm>
                <a:off x="1456660" y="1659179"/>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sp>
            <p:nvSpPr>
              <p:cNvPr id="156" name="TextBox 155"/>
              <p:cNvSpPr txBox="1"/>
              <p:nvPr/>
            </p:nvSpPr>
            <p:spPr>
              <a:xfrm>
                <a:off x="1763350" y="1659179"/>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sp>
            <p:nvSpPr>
              <p:cNvPr id="157" name="TextBox 156"/>
              <p:cNvSpPr txBox="1"/>
              <p:nvPr/>
            </p:nvSpPr>
            <p:spPr>
              <a:xfrm>
                <a:off x="2047830" y="1659179"/>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sp>
            <p:nvSpPr>
              <p:cNvPr id="158" name="TextBox 157"/>
              <p:cNvSpPr txBox="1"/>
              <p:nvPr/>
            </p:nvSpPr>
            <p:spPr>
              <a:xfrm>
                <a:off x="2352630" y="1662278"/>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sp>
            <p:nvSpPr>
              <p:cNvPr id="159" name="TextBox 158"/>
              <p:cNvSpPr txBox="1"/>
              <p:nvPr/>
            </p:nvSpPr>
            <p:spPr>
              <a:xfrm>
                <a:off x="2637110" y="1662278"/>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grpSp>
        <p:grpSp>
          <p:nvGrpSpPr>
            <p:cNvPr id="160" name="Group 159"/>
            <p:cNvGrpSpPr/>
            <p:nvPr/>
          </p:nvGrpSpPr>
          <p:grpSpPr>
            <a:xfrm>
              <a:off x="3026460" y="2636448"/>
              <a:ext cx="2625060" cy="464764"/>
              <a:chOff x="845170" y="1659179"/>
              <a:chExt cx="2625060" cy="464764"/>
            </a:xfrm>
          </p:grpSpPr>
          <p:sp>
            <p:nvSpPr>
              <p:cNvPr id="161" name="TextBox 160"/>
              <p:cNvSpPr txBox="1"/>
              <p:nvPr/>
            </p:nvSpPr>
            <p:spPr>
              <a:xfrm>
                <a:off x="845170" y="1659179"/>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sp>
            <p:nvSpPr>
              <p:cNvPr id="162" name="TextBox 161"/>
              <p:cNvSpPr txBox="1"/>
              <p:nvPr/>
            </p:nvSpPr>
            <p:spPr>
              <a:xfrm>
                <a:off x="1129650" y="1659179"/>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sp>
            <p:nvSpPr>
              <p:cNvPr id="163" name="TextBox 162"/>
              <p:cNvSpPr txBox="1"/>
              <p:nvPr/>
            </p:nvSpPr>
            <p:spPr>
              <a:xfrm>
                <a:off x="1456660" y="1659179"/>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sp>
            <p:nvSpPr>
              <p:cNvPr id="164" name="TextBox 163"/>
              <p:cNvSpPr txBox="1"/>
              <p:nvPr/>
            </p:nvSpPr>
            <p:spPr>
              <a:xfrm>
                <a:off x="1763350" y="1659179"/>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sp>
            <p:nvSpPr>
              <p:cNvPr id="165" name="TextBox 164"/>
              <p:cNvSpPr txBox="1"/>
              <p:nvPr/>
            </p:nvSpPr>
            <p:spPr>
              <a:xfrm>
                <a:off x="2047830" y="1659179"/>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sp>
            <p:nvSpPr>
              <p:cNvPr id="166" name="TextBox 165"/>
              <p:cNvSpPr txBox="1"/>
              <p:nvPr/>
            </p:nvSpPr>
            <p:spPr>
              <a:xfrm>
                <a:off x="2352630" y="1662278"/>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sp>
            <p:nvSpPr>
              <p:cNvPr id="167" name="TextBox 166"/>
              <p:cNvSpPr txBox="1"/>
              <p:nvPr/>
            </p:nvSpPr>
            <p:spPr>
              <a:xfrm>
                <a:off x="2637110" y="1662278"/>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grpSp>
        <p:grpSp>
          <p:nvGrpSpPr>
            <p:cNvPr id="168" name="Group 167"/>
            <p:cNvGrpSpPr/>
            <p:nvPr/>
          </p:nvGrpSpPr>
          <p:grpSpPr>
            <a:xfrm>
              <a:off x="3026460" y="2961819"/>
              <a:ext cx="2625060" cy="464764"/>
              <a:chOff x="845170" y="1659179"/>
              <a:chExt cx="2625060" cy="464764"/>
            </a:xfrm>
          </p:grpSpPr>
          <p:sp>
            <p:nvSpPr>
              <p:cNvPr id="169" name="TextBox 168"/>
              <p:cNvSpPr txBox="1"/>
              <p:nvPr/>
            </p:nvSpPr>
            <p:spPr>
              <a:xfrm>
                <a:off x="845170" y="1659179"/>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sp>
            <p:nvSpPr>
              <p:cNvPr id="170" name="TextBox 169"/>
              <p:cNvSpPr txBox="1"/>
              <p:nvPr/>
            </p:nvSpPr>
            <p:spPr>
              <a:xfrm>
                <a:off x="1129650" y="1659179"/>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sp>
            <p:nvSpPr>
              <p:cNvPr id="171" name="TextBox 170"/>
              <p:cNvSpPr txBox="1"/>
              <p:nvPr/>
            </p:nvSpPr>
            <p:spPr>
              <a:xfrm>
                <a:off x="1456660" y="1659179"/>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sp>
            <p:nvSpPr>
              <p:cNvPr id="172" name="TextBox 171"/>
              <p:cNvSpPr txBox="1"/>
              <p:nvPr/>
            </p:nvSpPr>
            <p:spPr>
              <a:xfrm>
                <a:off x="1763350" y="1659179"/>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sp>
            <p:nvSpPr>
              <p:cNvPr id="173" name="TextBox 172"/>
              <p:cNvSpPr txBox="1"/>
              <p:nvPr/>
            </p:nvSpPr>
            <p:spPr>
              <a:xfrm>
                <a:off x="2047830" y="1659179"/>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sp>
            <p:nvSpPr>
              <p:cNvPr id="174" name="TextBox 173"/>
              <p:cNvSpPr txBox="1"/>
              <p:nvPr/>
            </p:nvSpPr>
            <p:spPr>
              <a:xfrm>
                <a:off x="2352630" y="1662278"/>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sp>
            <p:nvSpPr>
              <p:cNvPr id="175" name="TextBox 174"/>
              <p:cNvSpPr txBox="1"/>
              <p:nvPr/>
            </p:nvSpPr>
            <p:spPr>
              <a:xfrm>
                <a:off x="2637110" y="1662278"/>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grpSp>
        <p:grpSp>
          <p:nvGrpSpPr>
            <p:cNvPr id="176" name="Group 175"/>
            <p:cNvGrpSpPr/>
            <p:nvPr/>
          </p:nvGrpSpPr>
          <p:grpSpPr>
            <a:xfrm>
              <a:off x="3034020" y="3254919"/>
              <a:ext cx="2625060" cy="464764"/>
              <a:chOff x="845170" y="1659179"/>
              <a:chExt cx="2625060" cy="464764"/>
            </a:xfrm>
          </p:grpSpPr>
          <p:sp>
            <p:nvSpPr>
              <p:cNvPr id="177" name="TextBox 176"/>
              <p:cNvSpPr txBox="1"/>
              <p:nvPr/>
            </p:nvSpPr>
            <p:spPr>
              <a:xfrm>
                <a:off x="845170" y="1659179"/>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sp>
            <p:nvSpPr>
              <p:cNvPr id="178" name="TextBox 177"/>
              <p:cNvSpPr txBox="1"/>
              <p:nvPr/>
            </p:nvSpPr>
            <p:spPr>
              <a:xfrm>
                <a:off x="1129650" y="1659179"/>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sp>
            <p:nvSpPr>
              <p:cNvPr id="179" name="TextBox 178"/>
              <p:cNvSpPr txBox="1"/>
              <p:nvPr/>
            </p:nvSpPr>
            <p:spPr>
              <a:xfrm>
                <a:off x="1456660" y="1659179"/>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sp>
            <p:nvSpPr>
              <p:cNvPr id="180" name="TextBox 179"/>
              <p:cNvSpPr txBox="1"/>
              <p:nvPr/>
            </p:nvSpPr>
            <p:spPr>
              <a:xfrm>
                <a:off x="1763350" y="1659179"/>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sp>
            <p:nvSpPr>
              <p:cNvPr id="181" name="TextBox 180"/>
              <p:cNvSpPr txBox="1"/>
              <p:nvPr/>
            </p:nvSpPr>
            <p:spPr>
              <a:xfrm>
                <a:off x="2047830" y="1659179"/>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sp>
            <p:nvSpPr>
              <p:cNvPr id="182" name="TextBox 181"/>
              <p:cNvSpPr txBox="1"/>
              <p:nvPr/>
            </p:nvSpPr>
            <p:spPr>
              <a:xfrm>
                <a:off x="2352630" y="1662278"/>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sp>
            <p:nvSpPr>
              <p:cNvPr id="183" name="TextBox 182"/>
              <p:cNvSpPr txBox="1"/>
              <p:nvPr/>
            </p:nvSpPr>
            <p:spPr>
              <a:xfrm>
                <a:off x="2637110" y="1662278"/>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grpSp>
        <p:grpSp>
          <p:nvGrpSpPr>
            <p:cNvPr id="184" name="Group 183"/>
            <p:cNvGrpSpPr/>
            <p:nvPr/>
          </p:nvGrpSpPr>
          <p:grpSpPr>
            <a:xfrm>
              <a:off x="3028110" y="2307826"/>
              <a:ext cx="2625060" cy="464764"/>
              <a:chOff x="845170" y="1659179"/>
              <a:chExt cx="2625060" cy="464764"/>
            </a:xfrm>
          </p:grpSpPr>
          <p:sp>
            <p:nvSpPr>
              <p:cNvPr id="185" name="TextBox 184"/>
              <p:cNvSpPr txBox="1"/>
              <p:nvPr/>
            </p:nvSpPr>
            <p:spPr>
              <a:xfrm>
                <a:off x="845170" y="1659179"/>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sp>
            <p:nvSpPr>
              <p:cNvPr id="186" name="TextBox 185"/>
              <p:cNvSpPr txBox="1"/>
              <p:nvPr/>
            </p:nvSpPr>
            <p:spPr>
              <a:xfrm>
                <a:off x="1129650" y="1659179"/>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sp>
            <p:nvSpPr>
              <p:cNvPr id="187" name="TextBox 186"/>
              <p:cNvSpPr txBox="1"/>
              <p:nvPr/>
            </p:nvSpPr>
            <p:spPr>
              <a:xfrm>
                <a:off x="1456660" y="1659179"/>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sp>
            <p:nvSpPr>
              <p:cNvPr id="188" name="TextBox 187"/>
              <p:cNvSpPr txBox="1"/>
              <p:nvPr/>
            </p:nvSpPr>
            <p:spPr>
              <a:xfrm>
                <a:off x="1763350" y="1659179"/>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sp>
            <p:nvSpPr>
              <p:cNvPr id="189" name="TextBox 188"/>
              <p:cNvSpPr txBox="1"/>
              <p:nvPr/>
            </p:nvSpPr>
            <p:spPr>
              <a:xfrm>
                <a:off x="2047830" y="1659179"/>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sp>
            <p:nvSpPr>
              <p:cNvPr id="190" name="TextBox 189"/>
              <p:cNvSpPr txBox="1"/>
              <p:nvPr/>
            </p:nvSpPr>
            <p:spPr>
              <a:xfrm>
                <a:off x="2352630" y="1662278"/>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sp>
            <p:nvSpPr>
              <p:cNvPr id="191" name="TextBox 190"/>
              <p:cNvSpPr txBox="1"/>
              <p:nvPr/>
            </p:nvSpPr>
            <p:spPr>
              <a:xfrm>
                <a:off x="2637110" y="1662278"/>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p:grpSp>
      </p:grpSp>
      <p:sp>
        <p:nvSpPr>
          <p:cNvPr id="3" name="Content Placeholder 2"/>
          <p:cNvSpPr>
            <a:spLocks noGrp="1"/>
          </p:cNvSpPr>
          <p:nvPr>
            <p:ph idx="1"/>
          </p:nvPr>
        </p:nvSpPr>
        <p:spPr/>
        <p:txBody>
          <a:bodyPr/>
          <a:lstStyle/>
          <a:p>
            <a:endParaRPr lang="ko-KR" altLang="en-US"/>
          </a:p>
        </p:txBody>
      </p:sp>
    </p:spTree>
    <p:extLst>
      <p:ext uri="{BB962C8B-B14F-4D97-AF65-F5344CB8AC3E}">
        <p14:creationId xmlns:p14="http://schemas.microsoft.com/office/powerpoint/2010/main" val="11451412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Predictions</a:t>
            </a:r>
            <a:endParaRPr lang="en-GB" dirty="0"/>
          </a:p>
        </p:txBody>
      </p:sp>
      <mc:AlternateContent xmlns:mc="http://schemas.openxmlformats.org/markup-compatibility/2006" xmlns:a14="http://schemas.microsoft.com/office/drawing/2010/main">
        <mc:Choice Requires="a14">
          <p:sp>
            <p:nvSpPr>
              <p:cNvPr id="21" name="Content Placeholder 20"/>
              <p:cNvSpPr>
                <a:spLocks noGrp="1"/>
              </p:cNvSpPr>
              <p:nvPr>
                <p:ph idx="1"/>
              </p:nvPr>
            </p:nvSpPr>
            <p:spPr/>
            <p:txBody>
              <a:bodyPr/>
              <a:lstStyle/>
              <a:p>
                <a14:m>
                  <m:oMath xmlns:m="http://schemas.openxmlformats.org/officeDocument/2006/math">
                    <m:r>
                      <a:rPr lang="en-US" sz="2800" i="1">
                        <a:latin typeface="Cambria Math"/>
                      </a:rPr>
                      <m:t>𝑓</m:t>
                    </m:r>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i="1">
                                <a:latin typeface="Cambria Math"/>
                              </a:rPr>
                              <m:t>𝑥</m:t>
                            </m:r>
                          </m:e>
                          <m:sub>
                            <m:r>
                              <a:rPr lang="en-US" sz="2800" i="1">
                                <a:latin typeface="Cambria Math"/>
                              </a:rPr>
                              <m:t>𝑖</m:t>
                            </m:r>
                          </m:sub>
                        </m:sSub>
                      </m:e>
                    </m:d>
                    <m:r>
                      <a:rPr lang="en-US" sz="2800" i="1">
                        <a:latin typeface="Cambria Math"/>
                      </a:rPr>
                      <m:t>≈</m:t>
                    </m:r>
                    <m:r>
                      <a:rPr lang="en-US" sz="2800" i="1">
                        <a:latin typeface="Cambria Math"/>
                      </a:rPr>
                      <m:t>𝑓</m:t>
                    </m:r>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i="1">
                                <a:latin typeface="Cambria Math"/>
                              </a:rPr>
                              <m:t>𝑥</m:t>
                            </m:r>
                          </m:e>
                          <m:sub>
                            <m:r>
                              <a:rPr lang="en-US" sz="2800" i="1">
                                <a:latin typeface="Cambria Math"/>
                              </a:rPr>
                              <m:t>𝑐</m:t>
                            </m:r>
                          </m:sub>
                        </m:sSub>
                      </m:e>
                    </m:d>
                    <m:r>
                      <a:rPr lang="en-US" sz="2800" i="1">
                        <a:latin typeface="Cambria Math"/>
                      </a:rPr>
                      <m:t>+</m:t>
                    </m:r>
                    <m:r>
                      <a:rPr lang="en-US" sz="2800" i="1">
                        <a:latin typeface="Cambria Math"/>
                        <a:ea typeface="Cambria Math"/>
                      </a:rPr>
                      <m:t>𝛻</m:t>
                    </m:r>
                    <m:r>
                      <a:rPr lang="en-US" sz="2800" i="1">
                        <a:latin typeface="Cambria Math"/>
                        <a:ea typeface="Cambria Math"/>
                      </a:rPr>
                      <m:t>𝑓</m:t>
                    </m:r>
                    <m:sSup>
                      <m:sSupPr>
                        <m:ctrlPr>
                          <a:rPr lang="en-US" sz="2800" i="1">
                            <a:latin typeface="Cambria Math" panose="02040503050406030204" pitchFamily="18" charset="0"/>
                            <a:ea typeface="Cambria Math"/>
                          </a:rPr>
                        </m:ctrlPr>
                      </m:sSupPr>
                      <m:e>
                        <m:d>
                          <m:dPr>
                            <m:ctrlPr>
                              <a:rPr lang="en-US" sz="2800" i="1">
                                <a:latin typeface="Cambria Math" panose="02040503050406030204" pitchFamily="18" charset="0"/>
                                <a:ea typeface="Cambria Math"/>
                              </a:rPr>
                            </m:ctrlPr>
                          </m:dPr>
                          <m:e>
                            <m:sSub>
                              <m:sSubPr>
                                <m:ctrlPr>
                                  <a:rPr lang="en-US" sz="2800" i="1">
                                    <a:latin typeface="Cambria Math" panose="02040503050406030204" pitchFamily="18" charset="0"/>
                                    <a:ea typeface="Cambria Math"/>
                                  </a:rPr>
                                </m:ctrlPr>
                              </m:sSubPr>
                              <m:e>
                                <m:r>
                                  <a:rPr lang="en-US" sz="2800" i="1">
                                    <a:latin typeface="Cambria Math"/>
                                    <a:ea typeface="Cambria Math"/>
                                  </a:rPr>
                                  <m:t>𝑥</m:t>
                                </m:r>
                              </m:e>
                              <m:sub>
                                <m:r>
                                  <a:rPr lang="en-US" sz="2800" i="1">
                                    <a:latin typeface="Cambria Math"/>
                                    <a:ea typeface="Cambria Math"/>
                                  </a:rPr>
                                  <m:t>𝑐</m:t>
                                </m:r>
                              </m:sub>
                            </m:sSub>
                          </m:e>
                        </m:d>
                      </m:e>
                      <m:sup>
                        <m:r>
                          <a:rPr lang="en-US" sz="2800" i="1">
                            <a:latin typeface="Cambria Math"/>
                            <a:ea typeface="Cambria Math"/>
                          </a:rPr>
                          <m:t>𝑇</m:t>
                        </m:r>
                      </m:sup>
                    </m:sSup>
                    <m:d>
                      <m:dPr>
                        <m:ctrlPr>
                          <a:rPr lang="en-US" sz="2800" i="1">
                            <a:latin typeface="Cambria Math" panose="02040503050406030204" pitchFamily="18" charset="0"/>
                            <a:ea typeface="Cambria Math"/>
                          </a:rPr>
                        </m:ctrlPr>
                      </m:dPr>
                      <m:e>
                        <m:sSub>
                          <m:sSubPr>
                            <m:ctrlPr>
                              <a:rPr lang="en-US" sz="2800" i="1">
                                <a:latin typeface="Cambria Math" panose="02040503050406030204" pitchFamily="18" charset="0"/>
                                <a:ea typeface="Cambria Math"/>
                              </a:rPr>
                            </m:ctrlPr>
                          </m:sSubPr>
                          <m:e>
                            <m:r>
                              <a:rPr lang="en-US" sz="2800" i="1">
                                <a:latin typeface="Cambria Math"/>
                                <a:ea typeface="Cambria Math"/>
                              </a:rPr>
                              <m:t>𝑥</m:t>
                            </m:r>
                          </m:e>
                          <m:sub>
                            <m:r>
                              <a:rPr lang="en-US" sz="2800" i="1">
                                <a:latin typeface="Cambria Math"/>
                                <a:ea typeface="Cambria Math"/>
                              </a:rPr>
                              <m:t>𝑖</m:t>
                            </m:r>
                          </m:sub>
                        </m:sSub>
                        <m:r>
                          <a:rPr lang="en-US" sz="2800" i="1">
                            <a:latin typeface="Cambria Math"/>
                            <a:ea typeface="Cambria Math"/>
                          </a:rPr>
                          <m:t>−</m:t>
                        </m:r>
                        <m:sSub>
                          <m:sSubPr>
                            <m:ctrlPr>
                              <a:rPr lang="en-US" sz="2800" i="1">
                                <a:latin typeface="Cambria Math" panose="02040503050406030204" pitchFamily="18" charset="0"/>
                                <a:ea typeface="Cambria Math"/>
                              </a:rPr>
                            </m:ctrlPr>
                          </m:sSubPr>
                          <m:e>
                            <m:r>
                              <a:rPr lang="en-US" sz="2800" i="1">
                                <a:latin typeface="Cambria Math"/>
                                <a:ea typeface="Cambria Math"/>
                              </a:rPr>
                              <m:t>𝑥</m:t>
                            </m:r>
                          </m:e>
                          <m:sub>
                            <m:r>
                              <a:rPr lang="en-US" sz="2800" i="1">
                                <a:latin typeface="Cambria Math"/>
                                <a:ea typeface="Cambria Math"/>
                              </a:rPr>
                              <m:t>𝑐</m:t>
                            </m:r>
                          </m:sub>
                        </m:sSub>
                      </m:e>
                    </m:d>
                  </m:oMath>
                </a14:m>
                <a:endParaRPr lang="en-GB" sz="2800" dirty="0"/>
              </a:p>
            </p:txBody>
          </p:sp>
        </mc:Choice>
        <mc:Fallback xmlns="">
          <p:sp>
            <p:nvSpPr>
              <p:cNvPr id="21" name="Content Placeholder 20"/>
              <p:cNvSpPr>
                <a:spLocks noGrp="1" noRot="1" noChangeAspect="1" noMove="1" noResize="1" noEditPoints="1" noAdjustHandles="1" noChangeArrowheads="1" noChangeShapeType="1" noTextEdit="1"/>
              </p:cNvSpPr>
              <p:nvPr>
                <p:ph idx="1"/>
              </p:nvPr>
            </p:nvSpPr>
            <p:spPr>
              <a:blipFill rotWithShape="1">
                <a:blip r:embed="rId3"/>
                <a:stretch>
                  <a:fillRect/>
                </a:stretch>
              </a:blipFill>
            </p:spPr>
            <p:txBody>
              <a:bodyPr/>
              <a:lstStyle/>
              <a:p>
                <a:r>
                  <a:rPr lang="en-GB">
                    <a:noFill/>
                  </a:rPr>
                  <a:t> </a:t>
                </a:r>
              </a:p>
            </p:txBody>
          </p:sp>
        </mc:Fallback>
      </mc:AlternateContent>
      <p:sp>
        <p:nvSpPr>
          <p:cNvPr id="4" name="Slide Number Placeholder 3"/>
          <p:cNvSpPr>
            <a:spLocks noGrp="1"/>
          </p:cNvSpPr>
          <p:nvPr>
            <p:ph type="sldNum" sz="quarter" idx="12"/>
          </p:nvPr>
        </p:nvSpPr>
        <p:spPr>
          <a:xfrm>
            <a:off x="7010400" y="5726114"/>
            <a:ext cx="2133600" cy="274637"/>
          </a:xfrm>
        </p:spPr>
        <p:txBody>
          <a:bodyPr/>
          <a:lstStyle/>
          <a:p>
            <a:pPr>
              <a:defRPr/>
            </a:pPr>
            <a:fld id="{0135AF74-F5B9-41EE-B70F-5387CE528C6C}" type="slidenum">
              <a:rPr lang="en-US" altLang="en-US" smtClean="0"/>
              <a:pPr>
                <a:defRPr/>
              </a:pPr>
              <a:t>32</a:t>
            </a:fld>
            <a:endParaRPr lang="en-US" altLang="en-US"/>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270" y="2611458"/>
            <a:ext cx="2153920" cy="2163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460270" y="4778772"/>
            <a:ext cx="2153920" cy="461665"/>
          </a:xfrm>
          <a:prstGeom prst="rect">
            <a:avLst/>
          </a:prstGeom>
          <a:noFill/>
        </p:spPr>
        <p:txBody>
          <a:bodyPr wrap="square" rtlCol="0">
            <a:spAutoFit/>
          </a:bodyPr>
          <a:lstStyle/>
          <a:p>
            <a:pPr algn="ctr" defTabSz="457200" fontAlgn="base" latinLnBrk="0">
              <a:spcBef>
                <a:spcPct val="0"/>
              </a:spcBef>
              <a:spcAft>
                <a:spcPct val="0"/>
              </a:spcAft>
            </a:pPr>
            <a:r>
              <a:rPr lang="en-US" sz="2400" dirty="0">
                <a:solidFill>
                  <a:srgbClr val="FFFFFF"/>
                </a:solidFill>
                <a:ea typeface="ＭＳ Ｐゴシック" pitchFamily="8" charset="-128"/>
              </a:rPr>
              <a:t>7 x 7 Input</a:t>
            </a:r>
            <a:endParaRPr lang="en-GB" sz="2400" dirty="0">
              <a:solidFill>
                <a:srgbClr val="FFFFFF"/>
              </a:solidFill>
              <a:ea typeface="ＭＳ Ｐゴシック" pitchFamily="8" charset="-128"/>
            </a:endParaRPr>
          </a:p>
        </p:txBody>
      </p:sp>
      <p:sp>
        <p:nvSpPr>
          <p:cNvPr id="15" name="TextBox 14"/>
          <p:cNvSpPr txBox="1"/>
          <p:nvPr/>
        </p:nvSpPr>
        <p:spPr>
          <a:xfrm>
            <a:off x="6563360" y="2465117"/>
            <a:ext cx="2466950" cy="461665"/>
          </a:xfrm>
          <a:prstGeom prst="rect">
            <a:avLst/>
          </a:prstGeom>
          <a:noFill/>
        </p:spPr>
        <p:txBody>
          <a:bodyPr wrap="square" rtlCol="0">
            <a:spAutoFit/>
          </a:bodyPr>
          <a:lstStyle/>
          <a:p>
            <a:pPr algn="ctr" defTabSz="457200" fontAlgn="base" latinLnBrk="0">
              <a:spcBef>
                <a:spcPct val="0"/>
              </a:spcBef>
              <a:spcAft>
                <a:spcPct val="0"/>
              </a:spcAft>
            </a:pPr>
            <a:r>
              <a:rPr lang="en-US" sz="2400" dirty="0">
                <a:solidFill>
                  <a:srgbClr val="FFFFFF"/>
                </a:solidFill>
                <a:ea typeface="ＭＳ Ｐゴシック" pitchFamily="8" charset="-128"/>
              </a:rPr>
              <a:t>c: center pixel</a:t>
            </a:r>
          </a:p>
        </p:txBody>
      </p:sp>
      <p:sp>
        <p:nvSpPr>
          <p:cNvPr id="65" name="TextBox 64"/>
          <p:cNvSpPr txBox="1"/>
          <p:nvPr/>
        </p:nvSpPr>
        <p:spPr>
          <a:xfrm>
            <a:off x="1361440" y="3462437"/>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a:solidFill>
                  <a:srgbClr val="FFFFFF"/>
                </a:solidFill>
                <a:ea typeface="ＭＳ Ｐゴシック" pitchFamily="8" charset="-128"/>
              </a:rPr>
              <a:t>c</a:t>
            </a:r>
            <a:endParaRPr lang="en-GB" sz="2400" b="1" i="1" dirty="0">
              <a:solidFill>
                <a:srgbClr val="FFFFFF"/>
              </a:solidFill>
              <a:ea typeface="ＭＳ Ｐゴシック" pitchFamily="8" charset="-128"/>
            </a:endParaRPr>
          </a:p>
        </p:txBody>
      </p:sp>
      <mc:AlternateContent xmlns:mc="http://schemas.openxmlformats.org/markup-compatibility/2006" xmlns:a14="http://schemas.microsoft.com/office/drawing/2010/main">
        <mc:Choice Requires="a14">
          <p:sp>
            <p:nvSpPr>
              <p:cNvPr id="3" name="TextBox 2"/>
              <p:cNvSpPr txBox="1"/>
              <p:nvPr/>
            </p:nvSpPr>
            <p:spPr>
              <a:xfrm>
                <a:off x="3200400" y="3021330"/>
                <a:ext cx="5628640" cy="2684196"/>
              </a:xfrm>
              <a:prstGeom prst="rect">
                <a:avLst/>
              </a:prstGeom>
              <a:noFill/>
            </p:spPr>
            <p:txBody>
              <a:bodyPr wrap="square" rtlCol="0">
                <a:spAutoFit/>
              </a:bodyPr>
              <a:lstStyle/>
              <a:p>
                <a:pPr marL="342900" indent="-342900" defTabSz="457200" fontAlgn="base" latinLnBrk="0">
                  <a:spcBef>
                    <a:spcPct val="0"/>
                  </a:spcBef>
                  <a:spcAft>
                    <a:spcPct val="0"/>
                  </a:spcAft>
                  <a:buFont typeface="Arial" panose="020B0604020202020204" pitchFamily="34" charset="0"/>
                  <a:buChar char="•"/>
                </a:pPr>
                <a:r>
                  <a:rPr lang="en-US" sz="2400" dirty="0">
                    <a:solidFill>
                      <a:srgbClr val="FFFFFF"/>
                    </a:solidFill>
                    <a:ea typeface="ＭＳ Ｐゴシック" pitchFamily="8" charset="-128"/>
                  </a:rPr>
                  <a:t>Estimate </a:t>
                </a:r>
                <a14:m>
                  <m:oMath xmlns:m="http://schemas.openxmlformats.org/officeDocument/2006/math">
                    <m:r>
                      <a:rPr lang="en-US" sz="2400" i="1">
                        <a:solidFill>
                          <a:srgbClr val="FFFFFF"/>
                        </a:solidFill>
                        <a:latin typeface="Cambria Math"/>
                      </a:rPr>
                      <m:t>𝑓</m:t>
                    </m:r>
                    <m:d>
                      <m:dPr>
                        <m:ctrlPr>
                          <a:rPr lang="en-US" sz="2400" i="1">
                            <a:solidFill>
                              <a:srgbClr val="FFFFFF"/>
                            </a:solidFill>
                            <a:latin typeface="Cambria Math" panose="02040503050406030204" pitchFamily="18" charset="0"/>
                          </a:rPr>
                        </m:ctrlPr>
                      </m:dPr>
                      <m:e>
                        <m:sSub>
                          <m:sSubPr>
                            <m:ctrlPr>
                              <a:rPr lang="en-US" sz="2400" i="1">
                                <a:solidFill>
                                  <a:srgbClr val="FFFFFF"/>
                                </a:solidFill>
                                <a:latin typeface="Cambria Math" panose="02040503050406030204" pitchFamily="18" charset="0"/>
                              </a:rPr>
                            </m:ctrlPr>
                          </m:sSubPr>
                          <m:e>
                            <m:r>
                              <a:rPr lang="en-US" sz="2400" i="1">
                                <a:solidFill>
                                  <a:srgbClr val="FFFFFF"/>
                                </a:solidFill>
                                <a:latin typeface="Cambria Math"/>
                              </a:rPr>
                              <m:t>𝑥</m:t>
                            </m:r>
                          </m:e>
                          <m:sub>
                            <m:r>
                              <a:rPr lang="en-US" sz="2400" i="1">
                                <a:solidFill>
                                  <a:srgbClr val="FFFFFF"/>
                                </a:solidFill>
                                <a:latin typeface="Cambria Math"/>
                              </a:rPr>
                              <m:t>𝑐</m:t>
                            </m:r>
                          </m:sub>
                        </m:sSub>
                      </m:e>
                    </m:d>
                    <m:r>
                      <a:rPr lang="en-US" sz="2400" i="1">
                        <a:solidFill>
                          <a:srgbClr val="FFFFFF"/>
                        </a:solidFill>
                        <a:latin typeface="Cambria Math"/>
                      </a:rPr>
                      <m:t>,  </m:t>
                    </m:r>
                    <m:r>
                      <a:rPr lang="en-US" sz="2400" i="1">
                        <a:solidFill>
                          <a:srgbClr val="FFFFFF"/>
                        </a:solidFill>
                        <a:latin typeface="Cambria Math"/>
                        <a:ea typeface="Cambria Math"/>
                      </a:rPr>
                      <m:t>𝛻</m:t>
                    </m:r>
                    <m:r>
                      <a:rPr lang="en-US" sz="2400" i="1">
                        <a:solidFill>
                          <a:srgbClr val="FFFFFF"/>
                        </a:solidFill>
                        <a:latin typeface="Cambria Math"/>
                        <a:ea typeface="Cambria Math"/>
                      </a:rPr>
                      <m:t>𝑓</m:t>
                    </m:r>
                    <m:sSup>
                      <m:sSupPr>
                        <m:ctrlPr>
                          <a:rPr lang="en-US" sz="2400" i="1">
                            <a:solidFill>
                              <a:srgbClr val="FFFFFF"/>
                            </a:solidFill>
                            <a:latin typeface="Cambria Math" panose="02040503050406030204" pitchFamily="18" charset="0"/>
                            <a:ea typeface="Cambria Math"/>
                          </a:rPr>
                        </m:ctrlPr>
                      </m:sSupPr>
                      <m:e>
                        <m:d>
                          <m:dPr>
                            <m:ctrlPr>
                              <a:rPr lang="en-US" sz="2400" i="1">
                                <a:solidFill>
                                  <a:srgbClr val="FFFFFF"/>
                                </a:solidFill>
                                <a:latin typeface="Cambria Math" panose="02040503050406030204" pitchFamily="18" charset="0"/>
                                <a:ea typeface="Cambria Math"/>
                              </a:rPr>
                            </m:ctrlPr>
                          </m:dPr>
                          <m:e>
                            <m:sSub>
                              <m:sSubPr>
                                <m:ctrlPr>
                                  <a:rPr lang="en-US" sz="2400" i="1">
                                    <a:solidFill>
                                      <a:srgbClr val="FFFFFF"/>
                                    </a:solidFill>
                                    <a:latin typeface="Cambria Math" panose="02040503050406030204" pitchFamily="18" charset="0"/>
                                    <a:ea typeface="Cambria Math"/>
                                  </a:rPr>
                                </m:ctrlPr>
                              </m:sSubPr>
                              <m:e>
                                <m:r>
                                  <a:rPr lang="en-US" sz="2400" i="1">
                                    <a:solidFill>
                                      <a:srgbClr val="FFFFFF"/>
                                    </a:solidFill>
                                    <a:latin typeface="Cambria Math"/>
                                    <a:ea typeface="Cambria Math"/>
                                  </a:rPr>
                                  <m:t>𝑥</m:t>
                                </m:r>
                              </m:e>
                              <m:sub>
                                <m:r>
                                  <a:rPr lang="en-US" sz="2400" i="1">
                                    <a:solidFill>
                                      <a:srgbClr val="FFFFFF"/>
                                    </a:solidFill>
                                    <a:latin typeface="Cambria Math"/>
                                    <a:ea typeface="Cambria Math"/>
                                  </a:rPr>
                                  <m:t>𝑐</m:t>
                                </m:r>
                              </m:sub>
                            </m:sSub>
                          </m:e>
                        </m:d>
                      </m:e>
                      <m:sup>
                        <m:r>
                          <a:rPr lang="en-US" sz="2400" i="1">
                            <a:solidFill>
                              <a:srgbClr val="FFFFFF"/>
                            </a:solidFill>
                            <a:latin typeface="Cambria Math"/>
                            <a:ea typeface="Cambria Math"/>
                          </a:rPr>
                          <m:t>𝑇</m:t>
                        </m:r>
                      </m:sup>
                    </m:sSup>
                  </m:oMath>
                </a14:m>
                <a:r>
                  <a:rPr lang="en-GB" sz="2400" dirty="0">
                    <a:solidFill>
                      <a:srgbClr val="FFFFFF"/>
                    </a:solidFill>
                    <a:ea typeface="ＭＳ Ｐゴシック" pitchFamily="8" charset="-128"/>
                  </a:rPr>
                  <a:t> by least-squares in a </a:t>
                </a:r>
                <a:r>
                  <a:rPr lang="en-GB" sz="2400" dirty="0">
                    <a:solidFill>
                      <a:srgbClr val="E30078"/>
                    </a:solidFill>
                    <a:ea typeface="ＭＳ Ｐゴシック" pitchFamily="8" charset="-128"/>
                  </a:rPr>
                  <a:t>prediction window</a:t>
                </a:r>
                <a:r>
                  <a:rPr lang="en-GB" sz="2400" dirty="0">
                    <a:solidFill>
                      <a:srgbClr val="FFFFFF"/>
                    </a:solidFill>
                    <a:ea typeface="ＭＳ Ｐゴシック" pitchFamily="8" charset="-128"/>
                  </a:rPr>
                  <a:t> </a:t>
                </a:r>
                <a14:m>
                  <m:oMath xmlns:m="http://schemas.openxmlformats.org/officeDocument/2006/math">
                    <m:sSubSup>
                      <m:sSubSupPr>
                        <m:ctrlPr>
                          <a:rPr lang="en-US" sz="2400" b="1" i="1">
                            <a:solidFill>
                              <a:srgbClr val="E30078"/>
                            </a:solidFill>
                            <a:latin typeface="Cambria Math" panose="02040503050406030204" pitchFamily="18" charset="0"/>
                          </a:rPr>
                        </m:ctrlPr>
                      </m:sSubSupPr>
                      <m:e>
                        <m:r>
                          <a:rPr lang="en-US" sz="2400" b="1">
                            <a:solidFill>
                              <a:srgbClr val="E30078"/>
                            </a:solidFill>
                            <a:latin typeface="Cambria Math"/>
                          </a:rPr>
                          <m:t>𝛀</m:t>
                        </m:r>
                      </m:e>
                      <m:sub>
                        <m:r>
                          <a:rPr lang="en-US" sz="2400" b="1" i="1">
                            <a:solidFill>
                              <a:srgbClr val="E30078"/>
                            </a:solidFill>
                            <a:latin typeface="Cambria Math"/>
                          </a:rPr>
                          <m:t>𝒄</m:t>
                        </m:r>
                      </m:sub>
                      <m:sup>
                        <m:r>
                          <a:rPr lang="en-US" sz="2400" b="1" i="1">
                            <a:solidFill>
                              <a:srgbClr val="E30078"/>
                            </a:solidFill>
                            <a:latin typeface="Cambria Math"/>
                          </a:rPr>
                          <m:t>𝑷</m:t>
                        </m:r>
                      </m:sup>
                    </m:sSubSup>
                    <m:r>
                      <a:rPr lang="en-US" sz="2400" b="1" i="1">
                        <a:solidFill>
                          <a:srgbClr val="E30078"/>
                        </a:solidFill>
                        <a:latin typeface="Cambria Math"/>
                      </a:rPr>
                      <m:t>(</m:t>
                    </m:r>
                    <m:r>
                      <a:rPr lang="en-US" sz="2400" b="1" i="1">
                        <a:solidFill>
                          <a:srgbClr val="E30078"/>
                        </a:solidFill>
                        <a:latin typeface="Cambria Math"/>
                      </a:rPr>
                      <m:t>𝒌</m:t>
                    </m:r>
                    <m:r>
                      <a:rPr lang="en-US" sz="2400" b="1" i="1">
                        <a:solidFill>
                          <a:srgbClr val="E30078"/>
                        </a:solidFill>
                        <a:latin typeface="Cambria Math"/>
                      </a:rPr>
                      <m:t>)</m:t>
                    </m:r>
                  </m:oMath>
                </a14:m>
                <a:endParaRPr lang="en-GB" sz="2400" b="1" dirty="0">
                  <a:solidFill>
                    <a:srgbClr val="E30078"/>
                  </a:solidFill>
                  <a:ea typeface="ＭＳ Ｐゴシック" pitchFamily="8" charset="-128"/>
                </a:endParaRPr>
              </a:p>
              <a:p>
                <a:pPr marL="342900" indent="-342900" defTabSz="457200" fontAlgn="base" latinLnBrk="0">
                  <a:spcBef>
                    <a:spcPct val="0"/>
                  </a:spcBef>
                  <a:spcAft>
                    <a:spcPct val="0"/>
                  </a:spcAft>
                  <a:buFont typeface="Arial" panose="020B0604020202020204" pitchFamily="34" charset="0"/>
                  <a:buChar char="•"/>
                </a:pPr>
                <a:r>
                  <a:rPr lang="en-US" sz="2400" dirty="0">
                    <a:solidFill>
                      <a:srgbClr val="00FF00"/>
                    </a:solidFill>
                    <a:ea typeface="ＭＳ Ｐゴシック" pitchFamily="8" charset="-128"/>
                  </a:rPr>
                  <a:t>Predict all pixels’ color using </a:t>
                </a:r>
                <a14:m>
                  <m:oMath xmlns:m="http://schemas.openxmlformats.org/officeDocument/2006/math">
                    <m:r>
                      <a:rPr lang="en-US" sz="2400" i="1">
                        <a:solidFill>
                          <a:srgbClr val="00FF00"/>
                        </a:solidFill>
                        <a:latin typeface="Cambria Math"/>
                        <a:ea typeface="Cambria Math"/>
                      </a:rPr>
                      <m:t>𝛻</m:t>
                    </m:r>
                    <m:r>
                      <a:rPr lang="en-US" sz="2400" i="1">
                        <a:solidFill>
                          <a:srgbClr val="00FF00"/>
                        </a:solidFill>
                        <a:latin typeface="Cambria Math"/>
                        <a:ea typeface="Cambria Math"/>
                      </a:rPr>
                      <m:t>𝑓</m:t>
                    </m:r>
                    <m:sSup>
                      <m:sSupPr>
                        <m:ctrlPr>
                          <a:rPr lang="en-US" sz="2400" i="1">
                            <a:solidFill>
                              <a:srgbClr val="00FF00"/>
                            </a:solidFill>
                            <a:latin typeface="Cambria Math" panose="02040503050406030204" pitchFamily="18" charset="0"/>
                            <a:ea typeface="Cambria Math"/>
                          </a:rPr>
                        </m:ctrlPr>
                      </m:sSupPr>
                      <m:e>
                        <m:d>
                          <m:dPr>
                            <m:ctrlPr>
                              <a:rPr lang="en-US" sz="2400" i="1">
                                <a:solidFill>
                                  <a:srgbClr val="00FF00"/>
                                </a:solidFill>
                                <a:latin typeface="Cambria Math" panose="02040503050406030204" pitchFamily="18" charset="0"/>
                                <a:ea typeface="Cambria Math"/>
                              </a:rPr>
                            </m:ctrlPr>
                          </m:dPr>
                          <m:e>
                            <m:sSub>
                              <m:sSubPr>
                                <m:ctrlPr>
                                  <a:rPr lang="en-US" sz="2400" i="1">
                                    <a:solidFill>
                                      <a:srgbClr val="00FF00"/>
                                    </a:solidFill>
                                    <a:latin typeface="Cambria Math" panose="02040503050406030204" pitchFamily="18" charset="0"/>
                                    <a:ea typeface="Cambria Math"/>
                                  </a:rPr>
                                </m:ctrlPr>
                              </m:sSubPr>
                              <m:e>
                                <m:r>
                                  <a:rPr lang="en-US" sz="2400" i="1">
                                    <a:solidFill>
                                      <a:srgbClr val="00FF00"/>
                                    </a:solidFill>
                                    <a:latin typeface="Cambria Math"/>
                                    <a:ea typeface="Cambria Math"/>
                                  </a:rPr>
                                  <m:t>𝑥</m:t>
                                </m:r>
                              </m:e>
                              <m:sub>
                                <m:r>
                                  <a:rPr lang="en-US" sz="2400" i="1">
                                    <a:solidFill>
                                      <a:srgbClr val="00FF00"/>
                                    </a:solidFill>
                                    <a:latin typeface="Cambria Math"/>
                                    <a:ea typeface="Cambria Math"/>
                                  </a:rPr>
                                  <m:t>𝑐</m:t>
                                </m:r>
                              </m:sub>
                            </m:sSub>
                          </m:e>
                        </m:d>
                      </m:e>
                      <m:sup>
                        <m:r>
                          <a:rPr lang="en-US" sz="2400" i="1">
                            <a:solidFill>
                              <a:srgbClr val="00FF00"/>
                            </a:solidFill>
                            <a:latin typeface="Cambria Math"/>
                            <a:ea typeface="Cambria Math"/>
                          </a:rPr>
                          <m:t>𝑇</m:t>
                        </m:r>
                      </m:sup>
                    </m:sSup>
                    <m:d>
                      <m:dPr>
                        <m:ctrlPr>
                          <a:rPr lang="en-US" sz="2400" i="1">
                            <a:solidFill>
                              <a:srgbClr val="00FF00"/>
                            </a:solidFill>
                            <a:latin typeface="Cambria Math" panose="02040503050406030204" pitchFamily="18" charset="0"/>
                            <a:ea typeface="Cambria Math"/>
                          </a:rPr>
                        </m:ctrlPr>
                      </m:dPr>
                      <m:e>
                        <m:sSub>
                          <m:sSubPr>
                            <m:ctrlPr>
                              <a:rPr lang="en-US" sz="2400" i="1">
                                <a:solidFill>
                                  <a:srgbClr val="00FF00"/>
                                </a:solidFill>
                                <a:latin typeface="Cambria Math" panose="02040503050406030204" pitchFamily="18" charset="0"/>
                                <a:ea typeface="Cambria Math"/>
                              </a:rPr>
                            </m:ctrlPr>
                          </m:sSubPr>
                          <m:e>
                            <m:r>
                              <a:rPr lang="en-US" sz="2400" i="1">
                                <a:solidFill>
                                  <a:srgbClr val="00FF00"/>
                                </a:solidFill>
                                <a:latin typeface="Cambria Math"/>
                                <a:ea typeface="Cambria Math"/>
                              </a:rPr>
                              <m:t>𝑥</m:t>
                            </m:r>
                          </m:e>
                          <m:sub>
                            <m:r>
                              <a:rPr lang="en-US" sz="2400" i="1">
                                <a:solidFill>
                                  <a:srgbClr val="00FF00"/>
                                </a:solidFill>
                                <a:latin typeface="Cambria Math"/>
                                <a:ea typeface="Cambria Math"/>
                              </a:rPr>
                              <m:t>𝑖</m:t>
                            </m:r>
                          </m:sub>
                        </m:sSub>
                        <m:r>
                          <a:rPr lang="en-US" sz="2400" i="1">
                            <a:solidFill>
                              <a:srgbClr val="00FF00"/>
                            </a:solidFill>
                            <a:latin typeface="Cambria Math"/>
                            <a:ea typeface="Cambria Math"/>
                          </a:rPr>
                          <m:t>−</m:t>
                        </m:r>
                        <m:sSub>
                          <m:sSubPr>
                            <m:ctrlPr>
                              <a:rPr lang="en-US" sz="2400" i="1">
                                <a:solidFill>
                                  <a:srgbClr val="00FF00"/>
                                </a:solidFill>
                                <a:latin typeface="Cambria Math" panose="02040503050406030204" pitchFamily="18" charset="0"/>
                                <a:ea typeface="Cambria Math"/>
                              </a:rPr>
                            </m:ctrlPr>
                          </m:sSubPr>
                          <m:e>
                            <m:r>
                              <a:rPr lang="en-US" sz="2400" i="1">
                                <a:solidFill>
                                  <a:srgbClr val="00FF00"/>
                                </a:solidFill>
                                <a:latin typeface="Cambria Math"/>
                                <a:ea typeface="Cambria Math"/>
                              </a:rPr>
                              <m:t>𝑥</m:t>
                            </m:r>
                          </m:e>
                          <m:sub>
                            <m:r>
                              <a:rPr lang="en-US" sz="2400" i="1">
                                <a:solidFill>
                                  <a:srgbClr val="00FF00"/>
                                </a:solidFill>
                                <a:latin typeface="Cambria Math"/>
                                <a:ea typeface="Cambria Math"/>
                              </a:rPr>
                              <m:t>𝑐</m:t>
                            </m:r>
                          </m:sub>
                        </m:sSub>
                      </m:e>
                    </m:d>
                  </m:oMath>
                </a14:m>
                <a:r>
                  <a:rPr lang="en-US" sz="2400" dirty="0">
                    <a:solidFill>
                      <a:srgbClr val="00FF00"/>
                    </a:solidFill>
                    <a:ea typeface="ＭＳ Ｐゴシック" pitchFamily="8" charset="-128"/>
                  </a:rPr>
                  <a:t> </a:t>
                </a:r>
              </a:p>
              <a:p>
                <a:pPr marL="342900" indent="-342900" defTabSz="457200" fontAlgn="base" latinLnBrk="0">
                  <a:spcBef>
                    <a:spcPct val="0"/>
                  </a:spcBef>
                  <a:spcAft>
                    <a:spcPct val="0"/>
                  </a:spcAft>
                  <a:buFont typeface="Arial" panose="020B0604020202020204" pitchFamily="34" charset="0"/>
                  <a:buChar char="•"/>
                </a:pPr>
                <a:endParaRPr lang="en-US" sz="2400" dirty="0">
                  <a:solidFill>
                    <a:srgbClr val="00FF00"/>
                  </a:solidFill>
                  <a:ea typeface="ＭＳ Ｐゴシック" pitchFamily="8" charset="-128"/>
                </a:endParaRPr>
              </a:p>
              <a:p>
                <a:pPr marL="342900" indent="-342900" defTabSz="457200" fontAlgn="base" latinLnBrk="0">
                  <a:spcBef>
                    <a:spcPct val="0"/>
                  </a:spcBef>
                  <a:spcAft>
                    <a:spcPct val="0"/>
                  </a:spcAft>
                  <a:buFont typeface="Arial" panose="020B0604020202020204" pitchFamily="34" charset="0"/>
                  <a:buChar char="•"/>
                </a:pPr>
                <a:endParaRPr lang="en-US" sz="2400" dirty="0">
                  <a:solidFill>
                    <a:srgbClr val="00FF00"/>
                  </a:solidFill>
                  <a:ea typeface="ＭＳ Ｐゴシック" pitchFamily="8" charset="-128"/>
                </a:endParaRPr>
              </a:p>
              <a:p>
                <a:pPr marL="342900" indent="-342900" defTabSz="457200" fontAlgn="base" latinLnBrk="0">
                  <a:spcBef>
                    <a:spcPct val="0"/>
                  </a:spcBef>
                  <a:spcAft>
                    <a:spcPct val="0"/>
                  </a:spcAft>
                  <a:buFont typeface="Arial" panose="020B0604020202020204" pitchFamily="34" charset="0"/>
                  <a:buChar char="•"/>
                </a:pPr>
                <a:endParaRPr lang="en-GB" sz="2400" dirty="0">
                  <a:solidFill>
                    <a:srgbClr val="FFFFFF"/>
                  </a:solidFill>
                  <a:ea typeface="ＭＳ Ｐゴシック" pitchFamily="8" charset="-128"/>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3200400" y="2164080"/>
                <a:ext cx="5628640" cy="2684196"/>
              </a:xfrm>
              <a:prstGeom prst="rect">
                <a:avLst/>
              </a:prstGeom>
              <a:blipFill rotWithShape="1">
                <a:blip r:embed="rId5"/>
                <a:stretch>
                  <a:fillRect l="-1408" t="-1591" r="-650"/>
                </a:stretch>
              </a:blipFill>
            </p:spPr>
            <p:txBody>
              <a:bodyPr/>
              <a:lstStyle/>
              <a:p>
                <a:r>
                  <a:rPr lang="en-GB">
                    <a:noFill/>
                  </a:rPr>
                  <a:t> </a:t>
                </a:r>
              </a:p>
            </p:txBody>
          </p:sp>
        </mc:Fallback>
      </mc:AlternateContent>
      <p:sp>
        <p:nvSpPr>
          <p:cNvPr id="6" name="Rectangle 5"/>
          <p:cNvSpPr/>
          <p:nvPr/>
        </p:nvSpPr>
        <p:spPr>
          <a:xfrm>
            <a:off x="762000" y="2895601"/>
            <a:ext cx="1544320" cy="1578610"/>
          </a:xfrm>
          <a:prstGeom prst="rect">
            <a:avLst/>
          </a:prstGeom>
          <a:noFill/>
          <a:ln w="2540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latinLnBrk="0">
              <a:spcBef>
                <a:spcPct val="0"/>
              </a:spcBef>
              <a:spcAft>
                <a:spcPct val="0"/>
              </a:spcAft>
            </a:pPr>
            <a:endParaRPr lang="en-GB">
              <a:solidFill>
                <a:srgbClr val="FFFFFF"/>
              </a:solidFill>
            </a:endParaRPr>
          </a:p>
        </p:txBody>
      </p:sp>
      <mc:AlternateContent xmlns:mc="http://schemas.openxmlformats.org/markup-compatibility/2006" xmlns:a14="http://schemas.microsoft.com/office/drawing/2010/main">
        <mc:Choice Requires="a14">
          <p:sp>
            <p:nvSpPr>
              <p:cNvPr id="7" name="Rectangle 6"/>
              <p:cNvSpPr/>
              <p:nvPr/>
            </p:nvSpPr>
            <p:spPr>
              <a:xfrm>
                <a:off x="1" y="2232167"/>
                <a:ext cx="1106329" cy="468205"/>
              </a:xfrm>
              <a:prstGeom prst="rect">
                <a:avLst/>
              </a:prstGeom>
            </p:spPr>
            <p:txBody>
              <a:bodyPr wrap="none">
                <a:spAutoFit/>
              </a:bodyPr>
              <a:lstStyle/>
              <a:p>
                <a:pPr defTabSz="457200" fontAlgn="base" latinLnBrk="0">
                  <a:spcBef>
                    <a:spcPct val="0"/>
                  </a:spcBef>
                  <a:spcAft>
                    <a:spcPct val="0"/>
                  </a:spcAft>
                </a:pPr>
                <a14:m>
                  <m:oMathPara xmlns:m="http://schemas.openxmlformats.org/officeDocument/2006/math">
                    <m:oMathParaPr>
                      <m:jc m:val="centerGroup"/>
                    </m:oMathParaPr>
                    <m:oMath xmlns:m="http://schemas.openxmlformats.org/officeDocument/2006/math">
                      <m:sSubSup>
                        <m:sSubSupPr>
                          <m:ctrlPr>
                            <a:rPr lang="en-US" sz="2400" b="1" i="1">
                              <a:solidFill>
                                <a:srgbClr val="E30078"/>
                              </a:solidFill>
                              <a:latin typeface="Cambria Math" panose="02040503050406030204" pitchFamily="18" charset="0"/>
                            </a:rPr>
                          </m:ctrlPr>
                        </m:sSubSupPr>
                        <m:e>
                          <m:r>
                            <a:rPr lang="en-US" sz="2400" b="1">
                              <a:solidFill>
                                <a:srgbClr val="E30078"/>
                              </a:solidFill>
                              <a:latin typeface="Cambria Math"/>
                            </a:rPr>
                            <m:t>𝛀</m:t>
                          </m:r>
                        </m:e>
                        <m:sub>
                          <m:r>
                            <a:rPr lang="en-US" sz="2400" b="1" i="1">
                              <a:solidFill>
                                <a:srgbClr val="E30078"/>
                              </a:solidFill>
                              <a:latin typeface="Cambria Math"/>
                            </a:rPr>
                            <m:t>𝒄</m:t>
                          </m:r>
                        </m:sub>
                        <m:sup>
                          <m:r>
                            <a:rPr lang="en-US" sz="2400" b="1" i="1">
                              <a:solidFill>
                                <a:srgbClr val="E30078"/>
                              </a:solidFill>
                              <a:latin typeface="Cambria Math"/>
                            </a:rPr>
                            <m:t>𝑷</m:t>
                          </m:r>
                        </m:sup>
                      </m:sSubSup>
                      <m:r>
                        <a:rPr lang="en-US" sz="2400" b="1" i="1">
                          <a:solidFill>
                            <a:srgbClr val="E30078"/>
                          </a:solidFill>
                          <a:latin typeface="Cambria Math"/>
                        </a:rPr>
                        <m:t>(</m:t>
                      </m:r>
                      <m:r>
                        <a:rPr lang="en-US" sz="2400" b="1" i="1">
                          <a:solidFill>
                            <a:srgbClr val="E30078"/>
                          </a:solidFill>
                          <a:latin typeface="Cambria Math"/>
                        </a:rPr>
                        <m:t>𝒌</m:t>
                      </m:r>
                      <m:r>
                        <a:rPr lang="en-US" sz="2400" b="1" i="1">
                          <a:solidFill>
                            <a:srgbClr val="E30078"/>
                          </a:solidFill>
                          <a:latin typeface="Cambria Math"/>
                        </a:rPr>
                        <m:t>)</m:t>
                      </m:r>
                    </m:oMath>
                  </m:oMathPara>
                </a14:m>
                <a:endParaRPr lang="en-GB" sz="2400" b="1" dirty="0">
                  <a:solidFill>
                    <a:srgbClr val="E30078"/>
                  </a:solidFill>
                  <a:ea typeface="ＭＳ Ｐゴシック" pitchFamily="8" charset="-128"/>
                </a:endParaRPr>
              </a:p>
            </p:txBody>
          </p:sp>
        </mc:Choice>
        <mc:Fallback xmlns="">
          <p:sp>
            <p:nvSpPr>
              <p:cNvPr id="7" name="Rectangle 6"/>
              <p:cNvSpPr>
                <a:spLocks noRot="1" noChangeAspect="1" noMove="1" noResize="1" noEditPoints="1" noAdjustHandles="1" noChangeArrowheads="1" noChangeShapeType="1" noTextEdit="1"/>
              </p:cNvSpPr>
              <p:nvPr/>
            </p:nvSpPr>
            <p:spPr>
              <a:xfrm>
                <a:off x="0" y="1374916"/>
                <a:ext cx="1106329" cy="468205"/>
              </a:xfrm>
              <a:prstGeom prst="rect">
                <a:avLst/>
              </a:prstGeom>
              <a:blipFill rotWithShape="1">
                <a:blip r:embed="rId6"/>
                <a:stretch>
                  <a:fillRect r="-1105" b="-21053"/>
                </a:stretch>
              </a:blipFill>
            </p:spPr>
            <p:txBody>
              <a:bodyPr/>
              <a:lstStyle/>
              <a:p>
                <a:r>
                  <a:rPr lang="en-GB">
                    <a:noFill/>
                  </a:rPr>
                  <a:t> </a:t>
                </a:r>
              </a:p>
            </p:txBody>
          </p:sp>
        </mc:Fallback>
      </mc:AlternateContent>
      <p:sp>
        <p:nvSpPr>
          <p:cNvPr id="70" name="TextBox 69"/>
          <p:cNvSpPr txBox="1"/>
          <p:nvPr/>
        </p:nvSpPr>
        <p:spPr>
          <a:xfrm>
            <a:off x="1981200" y="2853376"/>
            <a:ext cx="833120" cy="461665"/>
          </a:xfrm>
          <a:prstGeom prst="rect">
            <a:avLst/>
          </a:prstGeom>
          <a:noFill/>
        </p:spPr>
        <p:txBody>
          <a:bodyPr wrap="square" rtlCol="0">
            <a:spAutoFit/>
          </a:bodyPr>
          <a:lstStyle/>
          <a:p>
            <a:pPr defTabSz="457200" fontAlgn="base" latinLnBrk="0">
              <a:spcBef>
                <a:spcPct val="0"/>
              </a:spcBef>
              <a:spcAft>
                <a:spcPct val="0"/>
              </a:spcAft>
            </a:pPr>
            <a:r>
              <a:rPr lang="en-US" sz="2400" b="1" i="1" dirty="0" err="1">
                <a:solidFill>
                  <a:srgbClr val="00FF00"/>
                </a:solidFill>
                <a:ea typeface="ＭＳ Ｐゴシック" pitchFamily="8" charset="-128"/>
              </a:rPr>
              <a:t>i</a:t>
            </a:r>
            <a:endParaRPr lang="en-GB" sz="2400" b="1" i="1" dirty="0">
              <a:solidFill>
                <a:srgbClr val="00FF00"/>
              </a:solidFill>
              <a:ea typeface="ＭＳ Ｐゴシック" pitchFamily="8" charset="-128"/>
            </a:endParaRPr>
          </a:p>
        </p:txBody>
      </p:sp>
      <p:cxnSp>
        <p:nvCxnSpPr>
          <p:cNvPr id="9" name="Straight Arrow Connector 8"/>
          <p:cNvCxnSpPr/>
          <p:nvPr/>
        </p:nvCxnSpPr>
        <p:spPr>
          <a:xfrm flipV="1">
            <a:off x="1635760" y="3204210"/>
            <a:ext cx="345440" cy="396240"/>
          </a:xfrm>
          <a:prstGeom prst="straightConnector1">
            <a:avLst/>
          </a:prstGeom>
          <a:ln w="63500">
            <a:solidFill>
              <a:srgbClr val="00FF00"/>
            </a:solidFill>
            <a:tailEnd type="triangle"/>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5486400" y="4778772"/>
            <a:ext cx="4216400" cy="461665"/>
          </a:xfrm>
          <a:prstGeom prst="rect">
            <a:avLst/>
          </a:prstGeom>
          <a:noFill/>
        </p:spPr>
        <p:txBody>
          <a:bodyPr wrap="square" rtlCol="0">
            <a:spAutoFit/>
          </a:bodyPr>
          <a:lstStyle/>
          <a:p>
            <a:pPr defTabSz="457200" fontAlgn="base" latinLnBrk="0">
              <a:spcBef>
                <a:spcPct val="0"/>
              </a:spcBef>
              <a:spcAft>
                <a:spcPct val="0"/>
              </a:spcAft>
            </a:pPr>
            <a:r>
              <a:rPr lang="en-US" sz="2400" b="1" dirty="0">
                <a:solidFill>
                  <a:srgbClr val="A0B3D8">
                    <a:lumMod val="60000"/>
                    <a:lumOff val="40000"/>
                  </a:srgbClr>
                </a:solidFill>
                <a:ea typeface="ＭＳ Ｐゴシック" pitchFamily="8" charset="-128"/>
              </a:rPr>
              <a:t>Unknown parameter!</a:t>
            </a:r>
            <a:endParaRPr lang="en-GB" sz="2400" b="1" dirty="0">
              <a:solidFill>
                <a:srgbClr val="A0B3D8">
                  <a:lumMod val="60000"/>
                  <a:lumOff val="40000"/>
                </a:srgbClr>
              </a:solidFill>
              <a:ea typeface="ＭＳ Ｐゴシック" pitchFamily="8" charset="-128"/>
            </a:endParaRPr>
          </a:p>
        </p:txBody>
      </p:sp>
      <p:cxnSp>
        <p:nvCxnSpPr>
          <p:cNvPr id="10" name="Straight Arrow Connector 9"/>
          <p:cNvCxnSpPr/>
          <p:nvPr/>
        </p:nvCxnSpPr>
        <p:spPr>
          <a:xfrm flipH="1">
            <a:off x="7183120" y="3924102"/>
            <a:ext cx="822960" cy="94634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5384800" y="3462436"/>
            <a:ext cx="3444240" cy="371694"/>
          </a:xfrm>
          <a:prstGeom prst="rect">
            <a:avLst/>
          </a:prstGeom>
          <a:noFill/>
          <a:ln w="38100">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latinLnBrk="0">
              <a:spcBef>
                <a:spcPct val="0"/>
              </a:spcBef>
              <a:spcAft>
                <a:spcPct val="0"/>
              </a:spcAft>
            </a:pPr>
            <a:endParaRPr lang="en-GB">
              <a:solidFill>
                <a:srgbClr val="FFFFFF"/>
              </a:solidFill>
            </a:endParaRPr>
          </a:p>
        </p:txBody>
      </p:sp>
    </p:spTree>
    <p:extLst>
      <p:ext uri="{BB962C8B-B14F-4D97-AF65-F5344CB8AC3E}">
        <p14:creationId xmlns:p14="http://schemas.microsoft.com/office/powerpoint/2010/main" val="32608026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730" y="17760"/>
            <a:ext cx="8229600" cy="1143000"/>
          </a:xfrm>
        </p:spPr>
        <p:txBody>
          <a:bodyPr>
            <a:normAutofit/>
          </a:bodyPr>
          <a:lstStyle/>
          <a:p>
            <a:r>
              <a:rPr lang="en-US" dirty="0" smtClean="0"/>
              <a:t>Conclusion and Future Work</a:t>
            </a:r>
            <a:endParaRPr lang="en-US" dirty="0"/>
          </a:p>
        </p:txBody>
      </p:sp>
      <p:sp>
        <p:nvSpPr>
          <p:cNvPr id="3" name="Content Placeholder 2"/>
          <p:cNvSpPr>
            <a:spLocks noGrp="1"/>
          </p:cNvSpPr>
          <p:nvPr>
            <p:ph idx="1"/>
          </p:nvPr>
        </p:nvSpPr>
        <p:spPr>
          <a:xfrm>
            <a:off x="460319" y="1310734"/>
            <a:ext cx="8363272" cy="4525963"/>
          </a:xfrm>
        </p:spPr>
        <p:txBody>
          <a:bodyPr>
            <a:normAutofit fontScale="92500"/>
          </a:bodyPr>
          <a:lstStyle/>
          <a:p>
            <a:pPr lvl="0"/>
            <a:r>
              <a:rPr lang="en-US" sz="2800" dirty="0" smtClean="0"/>
              <a:t>Proposed Weighted </a:t>
            </a:r>
            <a:r>
              <a:rPr lang="en-US" sz="2800" dirty="0"/>
              <a:t>L</a:t>
            </a:r>
            <a:r>
              <a:rPr lang="en-US" sz="2800" dirty="0" smtClean="0"/>
              <a:t>ocal </a:t>
            </a:r>
            <a:r>
              <a:rPr lang="en-US" sz="2800" dirty="0"/>
              <a:t>R</a:t>
            </a:r>
            <a:r>
              <a:rPr lang="en-US" sz="2800" dirty="0" smtClean="0"/>
              <a:t>egression (WLR) to reduce the required number of ray </a:t>
            </a:r>
            <a:r>
              <a:rPr lang="en-US" sz="2800" dirty="0" smtClean="0"/>
              <a:t>samples</a:t>
            </a:r>
          </a:p>
          <a:p>
            <a:pPr lvl="1"/>
            <a:r>
              <a:rPr lang="en-US" sz="2400" dirty="0" smtClean="0"/>
              <a:t>Simple linear models work very well in a high-dimensional feature space</a:t>
            </a:r>
          </a:p>
          <a:p>
            <a:pPr lvl="1"/>
            <a:r>
              <a:rPr lang="en-US" sz="2400" dirty="0" smtClean="0"/>
              <a:t>Robust error analysis is possible for weighted local regression</a:t>
            </a:r>
            <a:endParaRPr lang="en-US" sz="2400" dirty="0"/>
          </a:p>
          <a:p>
            <a:pPr lvl="1"/>
            <a:endParaRPr lang="en-US" sz="2000" dirty="0"/>
          </a:p>
          <a:p>
            <a:r>
              <a:rPr lang="en-US" sz="2800" dirty="0" smtClean="0"/>
              <a:t>Future work</a:t>
            </a:r>
          </a:p>
          <a:p>
            <a:pPr lvl="1"/>
            <a:r>
              <a:rPr lang="en-US" sz="2400" dirty="0" smtClean="0"/>
              <a:t>Support efficient multi-dimensional adaptive sampling</a:t>
            </a:r>
          </a:p>
          <a:p>
            <a:pPr lvl="1"/>
            <a:r>
              <a:rPr lang="en-US" sz="2400" dirty="0" smtClean="0"/>
              <a:t>Test and optimize to other challenging rendering effects (e.g., subsurface scattering)</a:t>
            </a:r>
          </a:p>
          <a:p>
            <a:pPr lvl="1"/>
            <a:endParaRPr lang="en-US" sz="2000" dirty="0" smtClean="0"/>
          </a:p>
        </p:txBody>
      </p:sp>
      <p:sp>
        <p:nvSpPr>
          <p:cNvPr id="4" name="Rectangle 3"/>
          <p:cNvSpPr/>
          <p:nvPr/>
        </p:nvSpPr>
        <p:spPr>
          <a:xfrm>
            <a:off x="540511" y="5986671"/>
            <a:ext cx="8202887" cy="584775"/>
          </a:xfrm>
          <a:prstGeom prst="rect">
            <a:avLst/>
          </a:prstGeom>
        </p:spPr>
        <p:txBody>
          <a:bodyPr wrap="none">
            <a:spAutoFit/>
          </a:bodyPr>
          <a:lstStyle/>
          <a:p>
            <a:r>
              <a:rPr lang="en-US" altLang="ko-KR" sz="3200" dirty="0" smtClean="0"/>
              <a:t>Codes/Scenes: </a:t>
            </a:r>
            <a:r>
              <a:rPr lang="ko-KR" altLang="en-US" sz="3200" dirty="0" smtClean="0"/>
              <a:t>http</a:t>
            </a:r>
            <a:r>
              <a:rPr lang="ko-KR" altLang="en-US" sz="3200" dirty="0"/>
              <a:t>://sglab.kaist.ac.kr/WLR/</a:t>
            </a:r>
          </a:p>
        </p:txBody>
      </p:sp>
    </p:spTree>
    <p:extLst>
      <p:ext uri="{BB962C8B-B14F-4D97-AF65-F5344CB8AC3E}">
        <p14:creationId xmlns:p14="http://schemas.microsoft.com/office/powerpoint/2010/main" val="34827995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Monte Carlo Ray Tracing</a:t>
            </a:r>
          </a:p>
        </p:txBody>
      </p:sp>
      <p:sp>
        <p:nvSpPr>
          <p:cNvPr id="10" name="Content Placeholder 9"/>
          <p:cNvSpPr>
            <a:spLocks noGrp="1"/>
          </p:cNvSpPr>
          <p:nvPr>
            <p:ph sz="half" idx="2"/>
          </p:nvPr>
        </p:nvSpPr>
        <p:spPr>
          <a:xfrm>
            <a:off x="457200" y="1556792"/>
            <a:ext cx="8003232" cy="4569371"/>
          </a:xfrm>
        </p:spPr>
        <p:txBody>
          <a:bodyPr/>
          <a:lstStyle/>
          <a:p>
            <a:r>
              <a:rPr lang="en-US" dirty="0" smtClean="0"/>
              <a:t>A large number of samples should be traced</a:t>
            </a:r>
          </a:p>
          <a:p>
            <a:pPr lvl="1"/>
            <a:endParaRPr lang="en-US" dirty="0"/>
          </a:p>
          <a:p>
            <a:pPr lvl="1"/>
            <a:endParaRPr lang="en-US" b="0" dirty="0" smtClean="0"/>
          </a:p>
          <a:p>
            <a:pPr lvl="1"/>
            <a:endParaRPr lang="en-US" b="0" dirty="0" smtClean="0"/>
          </a:p>
          <a:p>
            <a:pPr lvl="1"/>
            <a:endParaRPr lang="en-US" dirty="0" smtClean="0"/>
          </a:p>
          <a:p>
            <a:pPr lvl="1"/>
            <a:endParaRPr lang="en-US" dirty="0" smtClean="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38647453"/>
              </p:ext>
            </p:extLst>
          </p:nvPr>
        </p:nvGraphicFramePr>
        <p:xfrm>
          <a:off x="4625479" y="2348880"/>
          <a:ext cx="3610744" cy="3540339"/>
        </p:xfrm>
        <a:graphic>
          <a:graphicData uri="http://schemas.openxmlformats.org/presentationml/2006/ole">
            <mc:AlternateContent xmlns:mc="http://schemas.openxmlformats.org/markup-compatibility/2006">
              <mc:Choice xmlns:v="urn:schemas-microsoft-com:vml" Requires="v">
                <p:oleObj spid="_x0000_s1247" r:id="rId3" imgW="4558680" imgH="4469760" progId="">
                  <p:embed/>
                </p:oleObj>
              </mc:Choice>
              <mc:Fallback>
                <p:oleObj r:id="rId3" imgW="4558680" imgH="4469760" progId="">
                  <p:embed/>
                  <p:pic>
                    <p:nvPicPr>
                      <p:cNvPr id="0" name=""/>
                      <p:cNvPicPr/>
                      <p:nvPr/>
                    </p:nvPicPr>
                    <p:blipFill>
                      <a:blip r:embed="rId4"/>
                      <a:stretch>
                        <a:fillRect/>
                      </a:stretch>
                    </p:blipFill>
                    <p:spPr>
                      <a:xfrm>
                        <a:off x="4625479" y="2348880"/>
                        <a:ext cx="3610744" cy="3540339"/>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071627067"/>
              </p:ext>
            </p:extLst>
          </p:nvPr>
        </p:nvGraphicFramePr>
        <p:xfrm>
          <a:off x="611560" y="2348880"/>
          <a:ext cx="3610744" cy="3540339"/>
        </p:xfrm>
        <a:graphic>
          <a:graphicData uri="http://schemas.openxmlformats.org/presentationml/2006/ole">
            <mc:AlternateContent xmlns:mc="http://schemas.openxmlformats.org/markup-compatibility/2006">
              <mc:Choice xmlns:v="urn:schemas-microsoft-com:vml" Requires="v">
                <p:oleObj spid="_x0000_s1248" r:id="rId5" imgW="4558680" imgH="4469760" progId="">
                  <p:embed/>
                </p:oleObj>
              </mc:Choice>
              <mc:Fallback>
                <p:oleObj r:id="rId5" imgW="4558680" imgH="4469760" progId="">
                  <p:embed/>
                  <p:pic>
                    <p:nvPicPr>
                      <p:cNvPr id="0" name=""/>
                      <p:cNvPicPr/>
                      <p:nvPr/>
                    </p:nvPicPr>
                    <p:blipFill>
                      <a:blip r:embed="rId6"/>
                      <a:stretch>
                        <a:fillRect/>
                      </a:stretch>
                    </p:blipFill>
                    <p:spPr>
                      <a:xfrm>
                        <a:off x="611560" y="2348880"/>
                        <a:ext cx="3610744" cy="3540339"/>
                      </a:xfrm>
                      <a:prstGeom prst="rect">
                        <a:avLst/>
                      </a:prstGeom>
                    </p:spPr>
                  </p:pic>
                </p:oleObj>
              </mc:Fallback>
            </mc:AlternateContent>
          </a:graphicData>
        </a:graphic>
      </p:graphicFrame>
      <p:sp>
        <p:nvSpPr>
          <p:cNvPr id="7" name="TextBox 6"/>
          <p:cNvSpPr txBox="1"/>
          <p:nvPr/>
        </p:nvSpPr>
        <p:spPr>
          <a:xfrm>
            <a:off x="612756" y="5867071"/>
            <a:ext cx="3609547" cy="400110"/>
          </a:xfrm>
          <a:prstGeom prst="rect">
            <a:avLst/>
          </a:prstGeom>
          <a:noFill/>
        </p:spPr>
        <p:txBody>
          <a:bodyPr wrap="square" rtlCol="0">
            <a:spAutoFit/>
          </a:bodyPr>
          <a:lstStyle/>
          <a:p>
            <a:pPr algn="ctr"/>
            <a:r>
              <a:rPr lang="en-US" sz="2000" dirty="0" smtClean="0"/>
              <a:t>N = 53</a:t>
            </a:r>
            <a:endParaRPr lang="en-US" sz="2000" dirty="0"/>
          </a:p>
        </p:txBody>
      </p:sp>
      <p:sp>
        <p:nvSpPr>
          <p:cNvPr id="11" name="TextBox 10"/>
          <p:cNvSpPr txBox="1"/>
          <p:nvPr/>
        </p:nvSpPr>
        <p:spPr>
          <a:xfrm>
            <a:off x="4625479" y="5889374"/>
            <a:ext cx="3610744" cy="400110"/>
          </a:xfrm>
          <a:prstGeom prst="rect">
            <a:avLst/>
          </a:prstGeom>
          <a:noFill/>
        </p:spPr>
        <p:txBody>
          <a:bodyPr wrap="square" rtlCol="0">
            <a:spAutoFit/>
          </a:bodyPr>
          <a:lstStyle/>
          <a:p>
            <a:pPr algn="ctr"/>
            <a:r>
              <a:rPr lang="en-US" sz="2000" dirty="0" smtClean="0"/>
              <a:t>N = 64 K</a:t>
            </a:r>
            <a:endParaRPr lang="en-US" sz="2000" dirty="0"/>
          </a:p>
        </p:txBody>
      </p:sp>
    </p:spTree>
    <p:extLst>
      <p:ext uri="{BB962C8B-B14F-4D97-AF65-F5344CB8AC3E}">
        <p14:creationId xmlns:p14="http://schemas.microsoft.com/office/powerpoint/2010/main" val="4091423947"/>
      </p:ext>
    </p:extLst>
  </p:cSld>
  <p:clrMapOvr>
    <a:masterClrMapping/>
  </p:clrMapOvr>
  <mc:AlternateContent xmlns:mc="http://schemas.openxmlformats.org/markup-compatibility/2006">
    <mc:Choice xmlns:p14="http://schemas.microsoft.com/office/powerpoint/2010/main" Requires="p14">
      <p:transition spd="slow" p14:dur="2000" advTm="429"/>
    </mc:Choice>
    <mc:Fallback>
      <p:transition spd="slow" advTm="429"/>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t>Adaptive Rendering based on Weighted Local Regression</a:t>
            </a:r>
          </a:p>
          <a:p>
            <a:pPr marL="0" indent="0" algn="ctr">
              <a:buNone/>
            </a:pPr>
            <a:endParaRPr lang="en-US" dirty="0" smtClean="0"/>
          </a:p>
          <a:p>
            <a:pPr marL="0" indent="0" algn="ctr">
              <a:buNone/>
            </a:pPr>
            <a:r>
              <a:rPr lang="en-US" sz="2400" dirty="0" smtClean="0"/>
              <a:t>ACM Transaction on Graphics 2014</a:t>
            </a:r>
          </a:p>
          <a:p>
            <a:pPr marL="0" indent="0" algn="ctr">
              <a:buNone/>
            </a:pPr>
            <a:r>
              <a:rPr lang="en-US" sz="2400" dirty="0" smtClean="0"/>
              <a:t>Will be presented </a:t>
            </a:r>
            <a:r>
              <a:rPr lang="en-US" sz="2400" dirty="0" smtClean="0"/>
              <a:t>on this Wed.</a:t>
            </a:r>
            <a:endParaRPr lang="en-US" sz="2400" dirty="0" smtClean="0"/>
          </a:p>
          <a:p>
            <a:pPr marL="0" indent="0" algn="ctr">
              <a:buNone/>
            </a:pPr>
            <a:endParaRPr lang="en-US" sz="2400" dirty="0" smtClean="0"/>
          </a:p>
          <a:p>
            <a:pPr marL="0" indent="0" algn="ctr">
              <a:buNone/>
            </a:pPr>
            <a:endParaRPr lang="en-US" sz="2400" dirty="0" smtClean="0"/>
          </a:p>
          <a:p>
            <a:pPr marL="0" indent="0" algn="ctr">
              <a:buNone/>
            </a:pPr>
            <a:endParaRPr lang="en-US" dirty="0"/>
          </a:p>
          <a:p>
            <a:endParaRPr lang="en-US" dirty="0"/>
          </a:p>
          <a:p>
            <a:endParaRPr lang="en-US" dirty="0"/>
          </a:p>
        </p:txBody>
      </p:sp>
    </p:spTree>
    <p:extLst>
      <p:ext uri="{BB962C8B-B14F-4D97-AF65-F5344CB8AC3E}">
        <p14:creationId xmlns:p14="http://schemas.microsoft.com/office/powerpoint/2010/main" val="284960165"/>
      </p:ext>
    </p:extLst>
  </p:cSld>
  <p:clrMapOvr>
    <a:masterClrMapping/>
  </p:clrMapOvr>
  <mc:AlternateContent xmlns:mc="http://schemas.openxmlformats.org/markup-compatibility/2006">
    <mc:Choice xmlns:p14="http://schemas.microsoft.com/office/powerpoint/2010/main" Requires="p14">
      <p:transition spd="slow" p14:dur="2000" advTm="15152"/>
    </mc:Choice>
    <mc:Fallback>
      <p:transition spd="slow" advTm="15152"/>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Bias-Variance Tradeoff</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sz="2400" dirty="0" smtClean="0"/>
                  <a:t>Image filtering</a:t>
                </a:r>
              </a:p>
              <a:p>
                <a:pPr lvl="1"/>
                <a:r>
                  <a:rPr lang="en-US" sz="2000" dirty="0" smtClean="0"/>
                  <a:t>Gaussian filter: </a:t>
                </a:r>
                <a14:m>
                  <m:oMath xmlns:m="http://schemas.openxmlformats.org/officeDocument/2006/math">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a:rPr>
                              <m:t>𝑓</m:t>
                            </m:r>
                          </m:e>
                        </m:acc>
                      </m:e>
                      <m:sub>
                        <m:r>
                          <a:rPr lang="en-US" sz="2000" i="1">
                            <a:latin typeface="Cambria Math"/>
                          </a:rPr>
                          <m:t>h</m:t>
                        </m:r>
                      </m:sub>
                    </m:sSub>
                    <m:d>
                      <m:dPr>
                        <m:ctrlPr>
                          <a:rPr lang="en-US" sz="2000" i="1">
                            <a:latin typeface="Cambria Math" panose="02040503050406030204" pitchFamily="18" charset="0"/>
                          </a:rPr>
                        </m:ctrlPr>
                      </m:dPr>
                      <m:e>
                        <m:r>
                          <a:rPr lang="en-US" sz="2000" i="1">
                            <a:latin typeface="Cambria Math"/>
                          </a:rPr>
                          <m:t>𝑥</m:t>
                        </m:r>
                      </m:e>
                    </m:d>
                    <m:r>
                      <a:rPr lang="en-US" sz="2000" b="0" i="1">
                        <a:latin typeface="Cambria Math"/>
                      </a:rPr>
                      <m:t>=</m:t>
                    </m:r>
                    <m:f>
                      <m:fPr>
                        <m:ctrlPr>
                          <a:rPr lang="en-US" sz="2000" b="0" i="1">
                            <a:latin typeface="Cambria Math" panose="02040503050406030204" pitchFamily="18" charset="0"/>
                          </a:rPr>
                        </m:ctrlPr>
                      </m:fPr>
                      <m:num>
                        <m:r>
                          <a:rPr lang="en-US" sz="2000" b="0" i="1">
                            <a:latin typeface="Cambria Math"/>
                          </a:rPr>
                          <m:t>1</m:t>
                        </m:r>
                      </m:num>
                      <m:den>
                        <m:r>
                          <a:rPr lang="en-US" sz="2000" b="0" i="1">
                            <a:latin typeface="Cambria Math"/>
                          </a:rPr>
                          <m:t>2</m:t>
                        </m:r>
                        <m:r>
                          <a:rPr lang="en-US" sz="2000" b="0" i="1">
                            <a:latin typeface="Cambria Math"/>
                            <a:ea typeface="Cambria Math"/>
                          </a:rPr>
                          <m:t>𝜋</m:t>
                        </m:r>
                        <m:sSup>
                          <m:sSupPr>
                            <m:ctrlPr>
                              <a:rPr lang="en-US" sz="2000" b="0" i="1">
                                <a:latin typeface="Cambria Math" panose="02040503050406030204" pitchFamily="18" charset="0"/>
                                <a:ea typeface="Cambria Math"/>
                              </a:rPr>
                            </m:ctrlPr>
                          </m:sSupPr>
                          <m:e>
                            <m:r>
                              <a:rPr lang="en-US" sz="2000" b="0" i="1">
                                <a:solidFill>
                                  <a:srgbClr val="FFC000"/>
                                </a:solidFill>
                                <a:latin typeface="Cambria Math"/>
                                <a:ea typeface="Cambria Math"/>
                              </a:rPr>
                              <m:t>h</m:t>
                            </m:r>
                          </m:e>
                          <m:sup>
                            <m:r>
                              <a:rPr lang="en-US" sz="2000" b="0" i="1">
                                <a:latin typeface="Cambria Math"/>
                                <a:ea typeface="Cambria Math"/>
                              </a:rPr>
                              <m:t>2</m:t>
                            </m:r>
                          </m:sup>
                        </m:sSup>
                      </m:den>
                    </m:f>
                    <m:sSup>
                      <m:sSupPr>
                        <m:ctrlPr>
                          <a:rPr lang="en-US" sz="2000" b="0" i="1">
                            <a:latin typeface="Cambria Math" panose="02040503050406030204" pitchFamily="18" charset="0"/>
                          </a:rPr>
                        </m:ctrlPr>
                      </m:sSupPr>
                      <m:e>
                        <m:r>
                          <a:rPr lang="en-US" sz="2000" b="0" i="1">
                            <a:latin typeface="Cambria Math"/>
                          </a:rPr>
                          <m:t>𝑒</m:t>
                        </m:r>
                      </m:e>
                      <m:sup>
                        <m:r>
                          <a:rPr lang="en-US" sz="2000" b="0" i="1">
                            <a:latin typeface="Cambria Math"/>
                          </a:rPr>
                          <m:t>−</m:t>
                        </m:r>
                        <m:f>
                          <m:fPr>
                            <m:ctrlPr>
                              <a:rPr lang="en-US" sz="2000" b="0" i="1">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a:rPr>
                                  <m:t>|</m:t>
                                </m:r>
                                <m:d>
                                  <m:dPr>
                                    <m:begChr m:val="|"/>
                                    <m:endChr m:val="|"/>
                                    <m:ctrlPr>
                                      <a:rPr lang="en-US" sz="2000" i="1">
                                        <a:latin typeface="Cambria Math" panose="02040503050406030204" pitchFamily="18" charset="0"/>
                                      </a:rPr>
                                    </m:ctrlPr>
                                  </m:dPr>
                                  <m:e>
                                    <m:r>
                                      <a:rPr lang="en-US" sz="2000" i="1">
                                        <a:latin typeface="Cambria Math"/>
                                      </a:rPr>
                                      <m:t>𝑥</m:t>
                                    </m:r>
                                    <m:r>
                                      <a:rPr lang="en-US" sz="2000" i="1">
                                        <a:latin typeface="Cambria Math"/>
                                      </a:rPr>
                                      <m:t>−</m:t>
                                    </m:r>
                                    <m:sSub>
                                      <m:sSubPr>
                                        <m:ctrlPr>
                                          <a:rPr lang="en-US" sz="2000" i="1">
                                            <a:latin typeface="Cambria Math" panose="02040503050406030204" pitchFamily="18" charset="0"/>
                                          </a:rPr>
                                        </m:ctrlPr>
                                      </m:sSubPr>
                                      <m:e>
                                        <m:r>
                                          <a:rPr lang="en-US" sz="2000" i="1">
                                            <a:latin typeface="Cambria Math"/>
                                          </a:rPr>
                                          <m:t>𝑥</m:t>
                                        </m:r>
                                      </m:e>
                                      <m:sub>
                                        <m:r>
                                          <a:rPr lang="en-US" sz="2000" i="1">
                                            <a:latin typeface="Cambria Math"/>
                                          </a:rPr>
                                          <m:t>𝑐</m:t>
                                        </m:r>
                                      </m:sub>
                                    </m:sSub>
                                  </m:e>
                                </m:d>
                                <m:r>
                                  <a:rPr lang="en-US" sz="2000" i="1">
                                    <a:latin typeface="Cambria Math"/>
                                  </a:rPr>
                                  <m:t>|</m:t>
                                </m:r>
                              </m:e>
                              <m:sup>
                                <m:r>
                                  <a:rPr lang="en-US" sz="2000" i="1">
                                    <a:latin typeface="Cambria Math"/>
                                  </a:rPr>
                                  <m:t>2</m:t>
                                </m:r>
                              </m:sup>
                            </m:sSup>
                          </m:num>
                          <m:den>
                            <m:r>
                              <a:rPr lang="en-US" sz="2000" b="0" i="1">
                                <a:latin typeface="Cambria Math"/>
                              </a:rPr>
                              <m:t>2</m:t>
                            </m:r>
                            <m:sSup>
                              <m:sSupPr>
                                <m:ctrlPr>
                                  <a:rPr lang="en-US" sz="2000" b="0" i="1">
                                    <a:latin typeface="Cambria Math" panose="02040503050406030204" pitchFamily="18" charset="0"/>
                                  </a:rPr>
                                </m:ctrlPr>
                              </m:sSupPr>
                              <m:e>
                                <m:r>
                                  <a:rPr lang="en-US" sz="2000" b="0" i="1">
                                    <a:solidFill>
                                      <a:srgbClr val="FFC000"/>
                                    </a:solidFill>
                                    <a:latin typeface="Cambria Math"/>
                                  </a:rPr>
                                  <m:t>h</m:t>
                                </m:r>
                              </m:e>
                              <m:sup>
                                <m:r>
                                  <a:rPr lang="en-US" sz="2000" b="0" i="1">
                                    <a:latin typeface="Cambria Math"/>
                                  </a:rPr>
                                  <m:t>2</m:t>
                                </m:r>
                              </m:sup>
                            </m:sSup>
                          </m:den>
                        </m:f>
                      </m:sup>
                    </m:sSup>
                  </m:oMath>
                </a14:m>
                <a:endParaRPr lang="en-US" sz="120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963" t="-1078"/>
                </a:stretch>
              </a:blipFill>
            </p:spPr>
            <p:txBody>
              <a:bodyPr/>
              <a:lstStyle/>
              <a:p>
                <a:r>
                  <a:rPr lang="en-US">
                    <a:noFill/>
                  </a:rPr>
                  <a:t> </a:t>
                </a:r>
              </a:p>
            </p:txBody>
          </p:sp>
        </mc:Fallback>
      </mc:AlternateContent>
      <p:pic>
        <p:nvPicPr>
          <p:cNvPr id="26" name="Picture 25"/>
          <p:cNvPicPr>
            <a:picLocks noChangeAspect="1"/>
          </p:cNvPicPr>
          <p:nvPr/>
        </p:nvPicPr>
        <p:blipFill>
          <a:blip r:embed="rId4"/>
          <a:stretch>
            <a:fillRect/>
          </a:stretch>
        </p:blipFill>
        <p:spPr>
          <a:xfrm>
            <a:off x="733425" y="2776530"/>
            <a:ext cx="3838575" cy="3790950"/>
          </a:xfrm>
          <a:prstGeom prst="rect">
            <a:avLst/>
          </a:prstGeom>
        </p:spPr>
      </p:pic>
      <p:sp>
        <p:nvSpPr>
          <p:cNvPr id="28" name="TextBox 27"/>
          <p:cNvSpPr txBox="1"/>
          <p:nvPr/>
        </p:nvSpPr>
        <p:spPr>
          <a:xfrm>
            <a:off x="4644008" y="3151274"/>
            <a:ext cx="4042792" cy="954107"/>
          </a:xfrm>
          <a:prstGeom prst="rect">
            <a:avLst/>
          </a:prstGeom>
          <a:noFill/>
        </p:spPr>
        <p:txBody>
          <a:bodyPr wrap="square" rtlCol="0">
            <a:spAutoFit/>
          </a:bodyPr>
          <a:lstStyle/>
          <a:p>
            <a:r>
              <a:rPr lang="en-US" sz="2000" b="1" dirty="0" smtClean="0"/>
              <a:t>Input noisy image</a:t>
            </a:r>
          </a:p>
          <a:p>
            <a:endParaRPr lang="en-US" dirty="0" smtClean="0"/>
          </a:p>
          <a:p>
            <a:r>
              <a:rPr lang="en-US" dirty="0" smtClean="0"/>
              <a:t> </a:t>
            </a:r>
          </a:p>
        </p:txBody>
      </p:sp>
      <p:sp>
        <p:nvSpPr>
          <p:cNvPr id="4" name="TextBox 3"/>
          <p:cNvSpPr txBox="1"/>
          <p:nvPr/>
        </p:nvSpPr>
        <p:spPr>
          <a:xfrm>
            <a:off x="6283565" y="2243363"/>
            <a:ext cx="2436501" cy="369332"/>
          </a:xfrm>
          <a:prstGeom prst="rect">
            <a:avLst/>
          </a:prstGeom>
          <a:noFill/>
        </p:spPr>
        <p:txBody>
          <a:bodyPr wrap="none" rtlCol="0">
            <a:spAutoFit/>
          </a:bodyPr>
          <a:lstStyle/>
          <a:p>
            <a:r>
              <a:rPr lang="en-US" altLang="ko-KR" i="1" dirty="0" smtClean="0">
                <a:solidFill>
                  <a:srgbClr val="FFC000"/>
                </a:solidFill>
              </a:rPr>
              <a:t>h</a:t>
            </a:r>
            <a:r>
              <a:rPr lang="en-US" altLang="ko-KR" dirty="0" smtClean="0"/>
              <a:t>: filtering bandwidth</a:t>
            </a:r>
            <a:endParaRPr lang="ko-KR" altLang="en-US" dirty="0"/>
          </a:p>
        </p:txBody>
      </p:sp>
    </p:spTree>
    <p:extLst>
      <p:ext uri="{BB962C8B-B14F-4D97-AF65-F5344CB8AC3E}">
        <p14:creationId xmlns:p14="http://schemas.microsoft.com/office/powerpoint/2010/main" val="727529222"/>
      </p:ext>
    </p:extLst>
  </p:cSld>
  <p:clrMapOvr>
    <a:masterClrMapping/>
  </p:clrMapOvr>
  <mc:AlternateContent xmlns:mc="http://schemas.openxmlformats.org/markup-compatibility/2006">
    <mc:Choice xmlns:p14="http://schemas.microsoft.com/office/powerpoint/2010/main" Requires="p14">
      <p:transition spd="slow" p14:dur="2000" advTm="37217"/>
    </mc:Choice>
    <mc:Fallback>
      <p:transition spd="slow" advTm="37217"/>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Bias-Variance Tradeoff</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sz="2400" dirty="0" smtClean="0"/>
                  <a:t>Image filtering</a:t>
                </a:r>
              </a:p>
              <a:p>
                <a:pPr lvl="1"/>
                <a:r>
                  <a:rPr lang="en-US" sz="2000" dirty="0" smtClean="0"/>
                  <a:t>Gaussian filter: </a:t>
                </a:r>
                <a14:m>
                  <m:oMath xmlns:m="http://schemas.openxmlformats.org/officeDocument/2006/math">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a:rPr>
                              <m:t>𝑓</m:t>
                            </m:r>
                          </m:e>
                        </m:acc>
                      </m:e>
                      <m:sub>
                        <m:r>
                          <a:rPr lang="en-US" sz="2000" i="1">
                            <a:latin typeface="Cambria Math"/>
                          </a:rPr>
                          <m:t>h</m:t>
                        </m:r>
                      </m:sub>
                    </m:sSub>
                    <m:d>
                      <m:dPr>
                        <m:ctrlPr>
                          <a:rPr lang="en-US" sz="2000" i="1">
                            <a:latin typeface="Cambria Math" panose="02040503050406030204" pitchFamily="18" charset="0"/>
                          </a:rPr>
                        </m:ctrlPr>
                      </m:dPr>
                      <m:e>
                        <m:r>
                          <a:rPr lang="en-US" sz="2000" i="1">
                            <a:latin typeface="Cambria Math"/>
                          </a:rPr>
                          <m:t>𝑥</m:t>
                        </m:r>
                      </m:e>
                    </m:d>
                    <m:r>
                      <a:rPr lang="en-US" sz="2000" b="0" i="1">
                        <a:latin typeface="Cambria Math"/>
                      </a:rPr>
                      <m:t>=</m:t>
                    </m:r>
                    <m:f>
                      <m:fPr>
                        <m:ctrlPr>
                          <a:rPr lang="en-US" sz="2000" b="0" i="1">
                            <a:latin typeface="Cambria Math" panose="02040503050406030204" pitchFamily="18" charset="0"/>
                          </a:rPr>
                        </m:ctrlPr>
                      </m:fPr>
                      <m:num>
                        <m:r>
                          <a:rPr lang="en-US" sz="2000" b="0" i="1">
                            <a:latin typeface="Cambria Math"/>
                          </a:rPr>
                          <m:t>1</m:t>
                        </m:r>
                      </m:num>
                      <m:den>
                        <m:r>
                          <a:rPr lang="en-US" sz="2000" b="0" i="1">
                            <a:latin typeface="Cambria Math"/>
                          </a:rPr>
                          <m:t>2</m:t>
                        </m:r>
                        <m:r>
                          <a:rPr lang="en-US" sz="2000" b="0" i="1">
                            <a:latin typeface="Cambria Math"/>
                            <a:ea typeface="Cambria Math"/>
                          </a:rPr>
                          <m:t>𝜋</m:t>
                        </m:r>
                        <m:sSup>
                          <m:sSupPr>
                            <m:ctrlPr>
                              <a:rPr lang="en-US" sz="2000" b="0" i="1">
                                <a:latin typeface="Cambria Math" panose="02040503050406030204" pitchFamily="18" charset="0"/>
                                <a:ea typeface="Cambria Math"/>
                              </a:rPr>
                            </m:ctrlPr>
                          </m:sSupPr>
                          <m:e>
                            <m:r>
                              <a:rPr lang="en-US" sz="2000" b="0" i="1">
                                <a:solidFill>
                                  <a:srgbClr val="FFC000"/>
                                </a:solidFill>
                                <a:latin typeface="Cambria Math"/>
                                <a:ea typeface="Cambria Math"/>
                              </a:rPr>
                              <m:t>h</m:t>
                            </m:r>
                          </m:e>
                          <m:sup>
                            <m:r>
                              <a:rPr lang="en-US" sz="2000" b="0" i="1">
                                <a:latin typeface="Cambria Math"/>
                                <a:ea typeface="Cambria Math"/>
                              </a:rPr>
                              <m:t>2</m:t>
                            </m:r>
                          </m:sup>
                        </m:sSup>
                      </m:den>
                    </m:f>
                    <m:sSup>
                      <m:sSupPr>
                        <m:ctrlPr>
                          <a:rPr lang="en-US" sz="2000" b="0" i="1">
                            <a:latin typeface="Cambria Math" panose="02040503050406030204" pitchFamily="18" charset="0"/>
                          </a:rPr>
                        </m:ctrlPr>
                      </m:sSupPr>
                      <m:e>
                        <m:r>
                          <a:rPr lang="en-US" sz="2000" b="0" i="1">
                            <a:latin typeface="Cambria Math"/>
                          </a:rPr>
                          <m:t>𝑒</m:t>
                        </m:r>
                      </m:e>
                      <m:sup>
                        <m:r>
                          <a:rPr lang="en-US" sz="2000" b="0" i="1">
                            <a:latin typeface="Cambria Math"/>
                          </a:rPr>
                          <m:t>−</m:t>
                        </m:r>
                        <m:f>
                          <m:fPr>
                            <m:ctrlPr>
                              <a:rPr lang="en-US" sz="2000" b="0" i="1">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a:rPr>
                                  <m:t>|</m:t>
                                </m:r>
                                <m:d>
                                  <m:dPr>
                                    <m:begChr m:val="|"/>
                                    <m:endChr m:val="|"/>
                                    <m:ctrlPr>
                                      <a:rPr lang="en-US" sz="2000" i="1">
                                        <a:latin typeface="Cambria Math" panose="02040503050406030204" pitchFamily="18" charset="0"/>
                                      </a:rPr>
                                    </m:ctrlPr>
                                  </m:dPr>
                                  <m:e>
                                    <m:r>
                                      <a:rPr lang="en-US" sz="2000" i="1">
                                        <a:latin typeface="Cambria Math"/>
                                      </a:rPr>
                                      <m:t>𝑥</m:t>
                                    </m:r>
                                    <m:r>
                                      <a:rPr lang="en-US" sz="2000" i="1">
                                        <a:latin typeface="Cambria Math"/>
                                      </a:rPr>
                                      <m:t>−</m:t>
                                    </m:r>
                                    <m:sSub>
                                      <m:sSubPr>
                                        <m:ctrlPr>
                                          <a:rPr lang="en-US" sz="2000" i="1">
                                            <a:latin typeface="Cambria Math" panose="02040503050406030204" pitchFamily="18" charset="0"/>
                                          </a:rPr>
                                        </m:ctrlPr>
                                      </m:sSubPr>
                                      <m:e>
                                        <m:r>
                                          <a:rPr lang="en-US" sz="2000" i="1">
                                            <a:latin typeface="Cambria Math"/>
                                          </a:rPr>
                                          <m:t>𝑥</m:t>
                                        </m:r>
                                      </m:e>
                                      <m:sub>
                                        <m:r>
                                          <a:rPr lang="en-US" sz="2000" i="1">
                                            <a:latin typeface="Cambria Math"/>
                                          </a:rPr>
                                          <m:t>𝑐</m:t>
                                        </m:r>
                                      </m:sub>
                                    </m:sSub>
                                  </m:e>
                                </m:d>
                                <m:r>
                                  <a:rPr lang="en-US" sz="2000" i="1">
                                    <a:latin typeface="Cambria Math"/>
                                  </a:rPr>
                                  <m:t>|</m:t>
                                </m:r>
                              </m:e>
                              <m:sup>
                                <m:r>
                                  <a:rPr lang="en-US" sz="2000" i="1">
                                    <a:latin typeface="Cambria Math"/>
                                  </a:rPr>
                                  <m:t>2</m:t>
                                </m:r>
                              </m:sup>
                            </m:sSup>
                          </m:num>
                          <m:den>
                            <m:r>
                              <a:rPr lang="en-US" sz="2000" b="0" i="1">
                                <a:latin typeface="Cambria Math"/>
                              </a:rPr>
                              <m:t>2</m:t>
                            </m:r>
                            <m:sSup>
                              <m:sSupPr>
                                <m:ctrlPr>
                                  <a:rPr lang="en-US" sz="2000" b="0" i="1">
                                    <a:latin typeface="Cambria Math" panose="02040503050406030204" pitchFamily="18" charset="0"/>
                                  </a:rPr>
                                </m:ctrlPr>
                              </m:sSupPr>
                              <m:e>
                                <m:r>
                                  <a:rPr lang="en-US" sz="2000" b="0" i="1">
                                    <a:solidFill>
                                      <a:srgbClr val="FFC000"/>
                                    </a:solidFill>
                                    <a:latin typeface="Cambria Math"/>
                                  </a:rPr>
                                  <m:t>h</m:t>
                                </m:r>
                              </m:e>
                              <m:sup>
                                <m:r>
                                  <a:rPr lang="en-US" sz="2000" b="0" i="1">
                                    <a:latin typeface="Cambria Math"/>
                                  </a:rPr>
                                  <m:t>2</m:t>
                                </m:r>
                              </m:sup>
                            </m:sSup>
                          </m:den>
                        </m:f>
                      </m:sup>
                    </m:sSup>
                  </m:oMath>
                </a14:m>
                <a:endParaRPr lang="en-US" sz="120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963" t="-10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4644008" y="3151274"/>
                <a:ext cx="4042792" cy="3014158"/>
              </a:xfrm>
              <a:prstGeom prst="rect">
                <a:avLst/>
              </a:prstGeom>
              <a:noFill/>
            </p:spPr>
            <p:txBody>
              <a:bodyPr wrap="square" rtlCol="0">
                <a:spAutoFit/>
              </a:bodyPr>
              <a:lstStyle/>
              <a:p>
                <a:r>
                  <a:rPr lang="en-US" sz="2000" b="1" dirty="0" smtClean="0"/>
                  <a:t>Result with </a:t>
                </a:r>
                <a:r>
                  <a:rPr lang="en-US" sz="2000" b="1" dirty="0" smtClean="0">
                    <a:solidFill>
                      <a:srgbClr val="FFC000"/>
                    </a:solidFill>
                  </a:rPr>
                  <a:t>a small</a:t>
                </a:r>
                <a:r>
                  <a:rPr lang="en-US" sz="2000" b="1" dirty="0" smtClean="0"/>
                  <a:t> </a:t>
                </a:r>
                <a:r>
                  <a:rPr lang="en-US" sz="2000" b="1" dirty="0" smtClean="0">
                    <a:solidFill>
                      <a:srgbClr val="FFC000"/>
                    </a:solidFill>
                  </a:rPr>
                  <a:t>h = 0.3</a:t>
                </a:r>
              </a:p>
              <a:p>
                <a:endParaRPr lang="en-US" dirty="0"/>
              </a:p>
              <a:p>
                <a:pPr marL="342900" indent="-342900">
                  <a:buFont typeface="Wingdings" panose="05000000000000000000" pitchFamily="2" charset="2"/>
                  <a:buChar char="§"/>
                </a:pPr>
                <a:r>
                  <a:rPr lang="en-US" sz="2000" dirty="0" smtClean="0">
                    <a:latin typeface="Arial" panose="020B0604020202020204" pitchFamily="34" charset="0"/>
                    <a:cs typeface="Arial" panose="020B0604020202020204" pitchFamily="34" charset="0"/>
                  </a:rPr>
                  <a:t>High random error </a:t>
                </a:r>
                <a:endParaRPr lang="en-US" sz="2000" dirty="0">
                  <a:latin typeface="Arial" panose="020B0604020202020204" pitchFamily="34" charset="0"/>
                  <a:cs typeface="Arial" panose="020B0604020202020204" pitchFamily="34" charset="0"/>
                </a:endParaRPr>
              </a:p>
              <a:p>
                <a:pPr marL="800100" lvl="2" indent="-342900">
                  <a:buFont typeface="Arial" panose="020B0604020202020204" pitchFamily="34" charset="0"/>
                  <a:buChar char="•"/>
                </a:pPr>
                <a:r>
                  <a:rPr lang="en-US" sz="2000" dirty="0" smtClean="0"/>
                  <a:t>i.e., </a:t>
                </a:r>
                <a:r>
                  <a:rPr lang="en-US" sz="2000" dirty="0"/>
                  <a:t>h</a:t>
                </a:r>
                <a:r>
                  <a:rPr lang="en-US" sz="2000" dirty="0" smtClean="0"/>
                  <a:t>igh </a:t>
                </a:r>
                <a14:m>
                  <m:oMath xmlns:m="http://schemas.openxmlformats.org/officeDocument/2006/math">
                    <m:r>
                      <a:rPr lang="en-US" sz="2000" i="1" smtClean="0">
                        <a:latin typeface="Cambria Math"/>
                      </a:rPr>
                      <m:t>𝑣𝑎𝑟</m:t>
                    </m:r>
                    <m:d>
                      <m:dPr>
                        <m:ctrlPr>
                          <a:rPr lang="en-US" sz="2000" b="0" i="1" smtClean="0">
                            <a:latin typeface="Cambria Math" panose="02040503050406030204" pitchFamily="18" charset="0"/>
                          </a:rPr>
                        </m:ctrlPr>
                      </m:dPr>
                      <m:e>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a:rPr>
                                  <m:t>𝑓</m:t>
                                </m:r>
                              </m:e>
                            </m:acc>
                          </m:e>
                          <m:sub>
                            <m:r>
                              <a:rPr lang="en-US" sz="2000" i="1">
                                <a:latin typeface="Cambria Math" panose="02040503050406030204" pitchFamily="18" charset="0"/>
                              </a:rPr>
                              <m:t>h</m:t>
                            </m:r>
                          </m:sub>
                        </m:sSub>
                        <m:d>
                          <m:dPr>
                            <m:ctrlPr>
                              <a:rPr lang="en-US" sz="2000" i="1">
                                <a:latin typeface="Cambria Math" panose="02040503050406030204" pitchFamily="18" charset="0"/>
                              </a:rPr>
                            </m:ctrlPr>
                          </m:dPr>
                          <m:e>
                            <m:r>
                              <a:rPr lang="en-US" sz="2000" i="1">
                                <a:latin typeface="Cambria Math"/>
                              </a:rPr>
                              <m:t>𝑥</m:t>
                            </m:r>
                          </m:e>
                        </m:d>
                      </m:e>
                    </m:d>
                  </m:oMath>
                </a14:m>
                <a:endParaRPr lang="en-US" sz="2000" dirty="0" smtClean="0">
                  <a:latin typeface="Arial" panose="020B0604020202020204" pitchFamily="34" charset="0"/>
                  <a:cs typeface="Arial" panose="020B0604020202020204" pitchFamily="34" charset="0"/>
                </a:endParaRPr>
              </a:p>
              <a:p>
                <a:pPr marL="285750" indent="-285750">
                  <a:buFont typeface="Arial" pitchFamily="34" charset="0"/>
                  <a:buChar char="•"/>
                </a:pPr>
                <a:endParaRPr lang="en-US" sz="1600" dirty="0" smtClean="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000" dirty="0" smtClean="0">
                    <a:latin typeface="Arial" panose="020B0604020202020204" pitchFamily="34" charset="0"/>
                    <a:cs typeface="Arial" panose="020B0604020202020204" pitchFamily="34" charset="0"/>
                  </a:rPr>
                  <a:t>Low </a:t>
                </a:r>
                <a:r>
                  <a:rPr lang="en-US" sz="2000" dirty="0">
                    <a:latin typeface="Arial" panose="020B0604020202020204" pitchFamily="34" charset="0"/>
                    <a:cs typeface="Arial" panose="020B0604020202020204" pitchFamily="34" charset="0"/>
                  </a:rPr>
                  <a:t>systematic </a:t>
                </a:r>
                <a:r>
                  <a:rPr lang="en-US" sz="2000" dirty="0" smtClean="0">
                    <a:latin typeface="Arial" panose="020B0604020202020204" pitchFamily="34" charset="0"/>
                    <a:cs typeface="Arial" panose="020B0604020202020204" pitchFamily="34" charset="0"/>
                  </a:rPr>
                  <a:t>error</a:t>
                </a:r>
                <a:endParaRPr lang="en-US" sz="20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000" b="0" dirty="0" smtClean="0"/>
                  <a:t>i.e., low </a:t>
                </a:r>
                <a14:m>
                  <m:oMath xmlns:m="http://schemas.openxmlformats.org/officeDocument/2006/math">
                    <m:r>
                      <a:rPr lang="en-US" sz="2000" b="0" i="1" smtClean="0">
                        <a:latin typeface="Cambria Math" panose="02040503050406030204" pitchFamily="18" charset="0"/>
                      </a:rPr>
                      <m:t>𝑏𝑖𝑎𝑠</m:t>
                    </m:r>
                    <m:d>
                      <m:dPr>
                        <m:ctrlPr>
                          <a:rPr lang="en-US" sz="2000" b="0" i="1" smtClean="0">
                            <a:latin typeface="Cambria Math" panose="02040503050406030204" pitchFamily="18" charset="0"/>
                          </a:rPr>
                        </m:ctrlPr>
                      </m:dPr>
                      <m:e>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a:rPr>
                                  <m:t>𝑓</m:t>
                                </m:r>
                              </m:e>
                            </m:acc>
                          </m:e>
                          <m:sub>
                            <m:r>
                              <a:rPr lang="en-US" sz="2000" i="1">
                                <a:latin typeface="Cambria Math" panose="02040503050406030204" pitchFamily="18" charset="0"/>
                              </a:rPr>
                              <m:t>h</m:t>
                            </m:r>
                          </m:sub>
                        </m:sSub>
                        <m:d>
                          <m:dPr>
                            <m:ctrlPr>
                              <a:rPr lang="en-US" sz="2000" i="1">
                                <a:latin typeface="Cambria Math" panose="02040503050406030204" pitchFamily="18" charset="0"/>
                              </a:rPr>
                            </m:ctrlPr>
                          </m:dPr>
                          <m:e>
                            <m:r>
                              <a:rPr lang="en-US" sz="2000" i="1">
                                <a:latin typeface="Cambria Math"/>
                              </a:rPr>
                              <m:t>𝑥</m:t>
                            </m:r>
                          </m:e>
                        </m:d>
                      </m:e>
                    </m:d>
                  </m:oMath>
                </a14:m>
                <a:endParaRPr lang="en-US" sz="2000" dirty="0" smtClean="0">
                  <a:latin typeface="Arial" panose="020B0604020202020204" pitchFamily="34" charset="0"/>
                  <a:cs typeface="Arial" panose="020B0604020202020204" pitchFamily="34" charset="0"/>
                </a:endParaRPr>
              </a:p>
              <a:p>
                <a:endParaRPr lang="en-US" dirty="0" smtClean="0"/>
              </a:p>
              <a:p>
                <a:r>
                  <a:rPr lang="en-US" dirty="0" smtClean="0"/>
                  <a:t> </a:t>
                </a:r>
              </a:p>
            </p:txBody>
          </p:sp>
        </mc:Choice>
        <mc:Fallback xmlns="">
          <p:sp>
            <p:nvSpPr>
              <p:cNvPr id="8" name="TextBox 7"/>
              <p:cNvSpPr txBox="1">
                <a:spLocks noRot="1" noChangeAspect="1" noMove="1" noResize="1" noEditPoints="1" noAdjustHandles="1" noChangeArrowheads="1" noChangeShapeType="1" noTextEdit="1"/>
              </p:cNvSpPr>
              <p:nvPr/>
            </p:nvSpPr>
            <p:spPr>
              <a:xfrm>
                <a:off x="4644008" y="3151274"/>
                <a:ext cx="4042792" cy="3014158"/>
              </a:xfrm>
              <a:prstGeom prst="rect">
                <a:avLst/>
              </a:prstGeom>
              <a:blipFill rotWithShape="0">
                <a:blip r:embed="rId4"/>
                <a:stretch>
                  <a:fillRect l="-1659" t="-1215"/>
                </a:stretch>
              </a:blipFill>
            </p:spPr>
            <p:txBody>
              <a:bodyPr/>
              <a:lstStyle/>
              <a:p>
                <a:r>
                  <a:rPr lang="en-US">
                    <a:noFill/>
                  </a:rPr>
                  <a:t> </a:t>
                </a:r>
              </a:p>
            </p:txBody>
          </p:sp>
        </mc:Fallback>
      </mc:AlternateContent>
      <p:pic>
        <p:nvPicPr>
          <p:cNvPr id="6" name="Picture 5"/>
          <p:cNvPicPr>
            <a:picLocks/>
          </p:cNvPicPr>
          <p:nvPr/>
        </p:nvPicPr>
        <p:blipFill>
          <a:blip r:embed="rId5"/>
          <a:stretch>
            <a:fillRect/>
          </a:stretch>
        </p:blipFill>
        <p:spPr>
          <a:xfrm>
            <a:off x="734400" y="2775600"/>
            <a:ext cx="3837600" cy="3790800"/>
          </a:xfrm>
          <a:prstGeom prst="rect">
            <a:avLst/>
          </a:prstGeom>
        </p:spPr>
      </p:pic>
      <p:sp>
        <p:nvSpPr>
          <p:cNvPr id="7" name="TextBox 6"/>
          <p:cNvSpPr txBox="1"/>
          <p:nvPr/>
        </p:nvSpPr>
        <p:spPr>
          <a:xfrm>
            <a:off x="6283565" y="2243363"/>
            <a:ext cx="2436501" cy="369332"/>
          </a:xfrm>
          <a:prstGeom prst="rect">
            <a:avLst/>
          </a:prstGeom>
          <a:noFill/>
        </p:spPr>
        <p:txBody>
          <a:bodyPr wrap="none" rtlCol="0">
            <a:spAutoFit/>
          </a:bodyPr>
          <a:lstStyle/>
          <a:p>
            <a:r>
              <a:rPr lang="en-US" altLang="ko-KR" i="1" dirty="0" smtClean="0">
                <a:solidFill>
                  <a:srgbClr val="FFC000"/>
                </a:solidFill>
              </a:rPr>
              <a:t>h</a:t>
            </a:r>
            <a:r>
              <a:rPr lang="en-US" altLang="ko-KR" dirty="0" smtClean="0"/>
              <a:t>: filtering bandwidth</a:t>
            </a:r>
            <a:endParaRPr lang="ko-KR" altLang="en-US" dirty="0"/>
          </a:p>
        </p:txBody>
      </p:sp>
    </p:spTree>
    <p:extLst>
      <p:ext uri="{BB962C8B-B14F-4D97-AF65-F5344CB8AC3E}">
        <p14:creationId xmlns:p14="http://schemas.microsoft.com/office/powerpoint/2010/main" val="3477947853"/>
      </p:ext>
    </p:extLst>
  </p:cSld>
  <p:clrMapOvr>
    <a:masterClrMapping/>
  </p:clrMapOvr>
  <mc:AlternateContent xmlns:mc="http://schemas.openxmlformats.org/markup-compatibility/2006">
    <mc:Choice xmlns:p14="http://schemas.microsoft.com/office/powerpoint/2010/main" Requires="p14">
      <p:transition spd="slow" p14:dur="2000" advTm="29070"/>
    </mc:Choice>
    <mc:Fallback>
      <p:transition spd="slow" advTm="2907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Bias-Variance Tradeoff</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sz="2400" dirty="0" smtClean="0"/>
                  <a:t>Image filtering</a:t>
                </a:r>
              </a:p>
              <a:p>
                <a:pPr lvl="1"/>
                <a:r>
                  <a:rPr lang="en-US" sz="2000" dirty="0" smtClean="0"/>
                  <a:t>Gaussian filter: </a:t>
                </a:r>
                <a14:m>
                  <m:oMath xmlns:m="http://schemas.openxmlformats.org/officeDocument/2006/math">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a:rPr>
                              <m:t>𝑓</m:t>
                            </m:r>
                          </m:e>
                        </m:acc>
                      </m:e>
                      <m:sub>
                        <m:r>
                          <a:rPr lang="en-US" sz="2000" i="1">
                            <a:latin typeface="Cambria Math"/>
                          </a:rPr>
                          <m:t>h</m:t>
                        </m:r>
                      </m:sub>
                    </m:sSub>
                    <m:d>
                      <m:dPr>
                        <m:ctrlPr>
                          <a:rPr lang="en-US" sz="2000" i="1">
                            <a:latin typeface="Cambria Math" panose="02040503050406030204" pitchFamily="18" charset="0"/>
                          </a:rPr>
                        </m:ctrlPr>
                      </m:dPr>
                      <m:e>
                        <m:r>
                          <a:rPr lang="en-US" sz="2000" i="1">
                            <a:latin typeface="Cambria Math"/>
                          </a:rPr>
                          <m:t>𝑥</m:t>
                        </m:r>
                      </m:e>
                    </m:d>
                    <m:r>
                      <a:rPr lang="en-US" sz="2000" b="0" i="1">
                        <a:latin typeface="Cambria Math"/>
                      </a:rPr>
                      <m:t>=</m:t>
                    </m:r>
                    <m:f>
                      <m:fPr>
                        <m:ctrlPr>
                          <a:rPr lang="en-US" sz="2000" b="0" i="1">
                            <a:latin typeface="Cambria Math" panose="02040503050406030204" pitchFamily="18" charset="0"/>
                          </a:rPr>
                        </m:ctrlPr>
                      </m:fPr>
                      <m:num>
                        <m:r>
                          <a:rPr lang="en-US" sz="2000" b="0" i="1">
                            <a:latin typeface="Cambria Math"/>
                          </a:rPr>
                          <m:t>1</m:t>
                        </m:r>
                      </m:num>
                      <m:den>
                        <m:r>
                          <a:rPr lang="en-US" sz="2000" b="0" i="1">
                            <a:latin typeface="Cambria Math"/>
                          </a:rPr>
                          <m:t>2</m:t>
                        </m:r>
                        <m:r>
                          <a:rPr lang="en-US" sz="2000" b="0" i="1">
                            <a:latin typeface="Cambria Math"/>
                            <a:ea typeface="Cambria Math"/>
                          </a:rPr>
                          <m:t>𝜋</m:t>
                        </m:r>
                        <m:sSup>
                          <m:sSupPr>
                            <m:ctrlPr>
                              <a:rPr lang="en-US" sz="2000" b="0" i="1">
                                <a:latin typeface="Cambria Math" panose="02040503050406030204" pitchFamily="18" charset="0"/>
                                <a:ea typeface="Cambria Math"/>
                              </a:rPr>
                            </m:ctrlPr>
                          </m:sSupPr>
                          <m:e>
                            <m:r>
                              <a:rPr lang="en-US" sz="2000" b="0" i="1">
                                <a:solidFill>
                                  <a:srgbClr val="FFC000"/>
                                </a:solidFill>
                                <a:latin typeface="Cambria Math"/>
                                <a:ea typeface="Cambria Math"/>
                              </a:rPr>
                              <m:t>h</m:t>
                            </m:r>
                          </m:e>
                          <m:sup>
                            <m:r>
                              <a:rPr lang="en-US" sz="2000" b="0" i="1">
                                <a:latin typeface="Cambria Math"/>
                                <a:ea typeface="Cambria Math"/>
                              </a:rPr>
                              <m:t>2</m:t>
                            </m:r>
                          </m:sup>
                        </m:sSup>
                      </m:den>
                    </m:f>
                    <m:sSup>
                      <m:sSupPr>
                        <m:ctrlPr>
                          <a:rPr lang="en-US" sz="2000" b="0" i="1">
                            <a:latin typeface="Cambria Math" panose="02040503050406030204" pitchFamily="18" charset="0"/>
                          </a:rPr>
                        </m:ctrlPr>
                      </m:sSupPr>
                      <m:e>
                        <m:r>
                          <a:rPr lang="en-US" sz="2000" b="0" i="1">
                            <a:latin typeface="Cambria Math"/>
                          </a:rPr>
                          <m:t>𝑒</m:t>
                        </m:r>
                      </m:e>
                      <m:sup>
                        <m:r>
                          <a:rPr lang="en-US" sz="2000" b="0" i="1">
                            <a:latin typeface="Cambria Math"/>
                          </a:rPr>
                          <m:t>−</m:t>
                        </m:r>
                        <m:f>
                          <m:fPr>
                            <m:ctrlPr>
                              <a:rPr lang="en-US" sz="2000" b="0" i="1">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a:rPr>
                                  <m:t>|</m:t>
                                </m:r>
                                <m:d>
                                  <m:dPr>
                                    <m:begChr m:val="|"/>
                                    <m:endChr m:val="|"/>
                                    <m:ctrlPr>
                                      <a:rPr lang="en-US" sz="2000" i="1">
                                        <a:latin typeface="Cambria Math" panose="02040503050406030204" pitchFamily="18" charset="0"/>
                                      </a:rPr>
                                    </m:ctrlPr>
                                  </m:dPr>
                                  <m:e>
                                    <m:r>
                                      <a:rPr lang="en-US" sz="2000" i="1">
                                        <a:latin typeface="Cambria Math"/>
                                      </a:rPr>
                                      <m:t>𝑥</m:t>
                                    </m:r>
                                    <m:r>
                                      <a:rPr lang="en-US" sz="2000" i="1">
                                        <a:latin typeface="Cambria Math"/>
                                      </a:rPr>
                                      <m:t>−</m:t>
                                    </m:r>
                                    <m:sSub>
                                      <m:sSubPr>
                                        <m:ctrlPr>
                                          <a:rPr lang="en-US" sz="2000" i="1">
                                            <a:latin typeface="Cambria Math" panose="02040503050406030204" pitchFamily="18" charset="0"/>
                                          </a:rPr>
                                        </m:ctrlPr>
                                      </m:sSubPr>
                                      <m:e>
                                        <m:r>
                                          <a:rPr lang="en-US" sz="2000" i="1">
                                            <a:latin typeface="Cambria Math"/>
                                          </a:rPr>
                                          <m:t>𝑥</m:t>
                                        </m:r>
                                      </m:e>
                                      <m:sub>
                                        <m:r>
                                          <a:rPr lang="en-US" sz="2000" i="1">
                                            <a:latin typeface="Cambria Math"/>
                                          </a:rPr>
                                          <m:t>𝑐</m:t>
                                        </m:r>
                                      </m:sub>
                                    </m:sSub>
                                  </m:e>
                                </m:d>
                                <m:r>
                                  <a:rPr lang="en-US" sz="2000" i="1">
                                    <a:latin typeface="Cambria Math"/>
                                  </a:rPr>
                                  <m:t>|</m:t>
                                </m:r>
                              </m:e>
                              <m:sup>
                                <m:r>
                                  <a:rPr lang="en-US" sz="2000" i="1">
                                    <a:latin typeface="Cambria Math"/>
                                  </a:rPr>
                                  <m:t>2</m:t>
                                </m:r>
                              </m:sup>
                            </m:sSup>
                          </m:num>
                          <m:den>
                            <m:r>
                              <a:rPr lang="en-US" sz="2000" b="0" i="1">
                                <a:latin typeface="Cambria Math"/>
                              </a:rPr>
                              <m:t>2</m:t>
                            </m:r>
                            <m:sSup>
                              <m:sSupPr>
                                <m:ctrlPr>
                                  <a:rPr lang="en-US" sz="2000" b="0" i="1">
                                    <a:latin typeface="Cambria Math" panose="02040503050406030204" pitchFamily="18" charset="0"/>
                                  </a:rPr>
                                </m:ctrlPr>
                              </m:sSupPr>
                              <m:e>
                                <m:r>
                                  <a:rPr lang="en-US" sz="2000" b="0" i="1">
                                    <a:solidFill>
                                      <a:srgbClr val="FFC000"/>
                                    </a:solidFill>
                                    <a:latin typeface="Cambria Math"/>
                                  </a:rPr>
                                  <m:t>h</m:t>
                                </m:r>
                              </m:e>
                              <m:sup>
                                <m:r>
                                  <a:rPr lang="en-US" sz="2000" b="0" i="1">
                                    <a:latin typeface="Cambria Math"/>
                                  </a:rPr>
                                  <m:t>2</m:t>
                                </m:r>
                              </m:sup>
                            </m:sSup>
                          </m:den>
                        </m:f>
                      </m:sup>
                    </m:sSup>
                  </m:oMath>
                </a14:m>
                <a:endParaRPr lang="en-US" sz="120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963" t="-10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4644008" y="3151274"/>
                <a:ext cx="4042792" cy="2737160"/>
              </a:xfrm>
              <a:prstGeom prst="rect">
                <a:avLst/>
              </a:prstGeom>
              <a:noFill/>
            </p:spPr>
            <p:txBody>
              <a:bodyPr wrap="square" rtlCol="0">
                <a:spAutoFit/>
              </a:bodyPr>
              <a:lstStyle/>
              <a:p>
                <a:r>
                  <a:rPr lang="en-US" sz="2000" b="1" dirty="0" smtClean="0"/>
                  <a:t>Result with </a:t>
                </a:r>
                <a:r>
                  <a:rPr lang="en-US" sz="2000" b="1" dirty="0" smtClean="0">
                    <a:solidFill>
                      <a:srgbClr val="FFC000"/>
                    </a:solidFill>
                  </a:rPr>
                  <a:t>a large</a:t>
                </a:r>
                <a:r>
                  <a:rPr lang="en-US" sz="2000" b="1" dirty="0" smtClean="0"/>
                  <a:t> </a:t>
                </a:r>
                <a:r>
                  <a:rPr lang="en-US" sz="2000" b="1" dirty="0" smtClean="0">
                    <a:solidFill>
                      <a:srgbClr val="FFC000"/>
                    </a:solidFill>
                  </a:rPr>
                  <a:t>h = 5</a:t>
                </a:r>
              </a:p>
              <a:p>
                <a:endParaRPr lang="en-US" dirty="0"/>
              </a:p>
              <a:p>
                <a:pPr marL="342900" indent="-342900">
                  <a:buFont typeface="Wingdings" panose="05000000000000000000" pitchFamily="2" charset="2"/>
                  <a:buChar char="§"/>
                </a:pPr>
                <a:r>
                  <a:rPr lang="en-US" sz="2000" dirty="0">
                    <a:latin typeface="Arial" panose="020B0604020202020204" pitchFamily="34" charset="0"/>
                    <a:cs typeface="Arial" panose="020B0604020202020204" pitchFamily="34" charset="0"/>
                  </a:rPr>
                  <a:t>Low random error</a:t>
                </a:r>
              </a:p>
              <a:p>
                <a:pPr marL="800100" lvl="2" indent="-342900">
                  <a:buFont typeface="Arial" panose="020B0604020202020204" pitchFamily="34" charset="0"/>
                  <a:buChar char="•"/>
                </a:pPr>
                <a:r>
                  <a:rPr lang="en-US" sz="2000" dirty="0"/>
                  <a:t>i.e., </a:t>
                </a:r>
                <a:r>
                  <a:rPr lang="en-US" sz="2000" dirty="0" smtClean="0"/>
                  <a:t>low </a:t>
                </a:r>
                <a14:m>
                  <m:oMath xmlns:m="http://schemas.openxmlformats.org/officeDocument/2006/math">
                    <m:r>
                      <a:rPr lang="en-US" sz="2000" i="1">
                        <a:latin typeface="Cambria Math"/>
                      </a:rPr>
                      <m:t>𝑣𝑎𝑟</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a:rPr>
                                  <m:t>𝑓</m:t>
                                </m:r>
                              </m:e>
                            </m:acc>
                          </m:e>
                          <m:sub>
                            <m:r>
                              <a:rPr lang="en-US" sz="2000" i="1">
                                <a:latin typeface="Cambria Math" panose="02040503050406030204" pitchFamily="18" charset="0"/>
                              </a:rPr>
                              <m:t>h</m:t>
                            </m:r>
                          </m:sub>
                        </m:sSub>
                        <m:d>
                          <m:dPr>
                            <m:ctrlPr>
                              <a:rPr lang="en-US" sz="2000" i="1">
                                <a:latin typeface="Cambria Math" panose="02040503050406030204" pitchFamily="18" charset="0"/>
                              </a:rPr>
                            </m:ctrlPr>
                          </m:dPr>
                          <m:e>
                            <m:r>
                              <a:rPr lang="en-US" sz="2000" i="1">
                                <a:latin typeface="Cambria Math"/>
                              </a:rPr>
                              <m:t>𝑥</m:t>
                            </m:r>
                          </m:e>
                        </m:d>
                      </m:e>
                    </m:d>
                  </m:oMath>
                </a14:m>
                <a:endParaRPr lang="en-US" sz="1600" dirty="0">
                  <a:latin typeface="Arial" panose="020B0604020202020204" pitchFamily="34" charset="0"/>
                  <a:cs typeface="Arial" panose="020B0604020202020204" pitchFamily="34" charset="0"/>
                </a:endParaRPr>
              </a:p>
              <a:p>
                <a:pPr marL="285750" indent="-285750">
                  <a:buFont typeface="Arial" pitchFamily="34" charset="0"/>
                  <a:buChar char="•"/>
                </a:pPr>
                <a:endParaRPr lang="en-US" sz="16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000" dirty="0">
                    <a:latin typeface="Arial" panose="020B0604020202020204" pitchFamily="34" charset="0"/>
                    <a:cs typeface="Arial" panose="020B0604020202020204" pitchFamily="34" charset="0"/>
                  </a:rPr>
                  <a:t>High systematic error</a:t>
                </a:r>
              </a:p>
              <a:p>
                <a:pPr marL="800100" lvl="1" indent="-342900">
                  <a:buFont typeface="Arial" panose="020B0604020202020204" pitchFamily="34" charset="0"/>
                  <a:buChar char="•"/>
                </a:pPr>
                <a:r>
                  <a:rPr lang="en-US" sz="2000" dirty="0" smtClean="0"/>
                  <a:t>i.e., high </a:t>
                </a:r>
                <a14:m>
                  <m:oMath xmlns:m="http://schemas.openxmlformats.org/officeDocument/2006/math">
                    <m:r>
                      <a:rPr lang="en-US" sz="2000" i="1">
                        <a:latin typeface="Cambria Math" panose="02040503050406030204" pitchFamily="18" charset="0"/>
                      </a:rPr>
                      <m:t>𝑏𝑖𝑎𝑠</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a:rPr>
                                  <m:t>𝑓</m:t>
                                </m:r>
                              </m:e>
                            </m:acc>
                          </m:e>
                          <m:sub>
                            <m:r>
                              <a:rPr lang="en-US" sz="2000" i="1">
                                <a:latin typeface="Cambria Math" panose="02040503050406030204" pitchFamily="18" charset="0"/>
                              </a:rPr>
                              <m:t>h</m:t>
                            </m:r>
                          </m:sub>
                        </m:sSub>
                        <m:d>
                          <m:dPr>
                            <m:ctrlPr>
                              <a:rPr lang="en-US" sz="2000" i="1">
                                <a:latin typeface="Cambria Math" panose="02040503050406030204" pitchFamily="18" charset="0"/>
                              </a:rPr>
                            </m:ctrlPr>
                          </m:dPr>
                          <m:e>
                            <m:r>
                              <a:rPr lang="en-US" sz="2000" i="1">
                                <a:latin typeface="Cambria Math"/>
                              </a:rPr>
                              <m:t>𝑥</m:t>
                            </m:r>
                          </m:e>
                        </m:d>
                      </m:e>
                    </m:d>
                  </m:oMath>
                </a14:m>
                <a:endParaRPr lang="en-US" dirty="0" smtClean="0"/>
              </a:p>
              <a:p>
                <a:r>
                  <a:rPr lang="en-US" dirty="0" smtClean="0"/>
                  <a:t> </a:t>
                </a:r>
              </a:p>
            </p:txBody>
          </p:sp>
        </mc:Choice>
        <mc:Fallback xmlns="">
          <p:sp>
            <p:nvSpPr>
              <p:cNvPr id="8" name="TextBox 7"/>
              <p:cNvSpPr txBox="1">
                <a:spLocks noRot="1" noChangeAspect="1" noMove="1" noResize="1" noEditPoints="1" noAdjustHandles="1" noChangeArrowheads="1" noChangeShapeType="1" noTextEdit="1"/>
              </p:cNvSpPr>
              <p:nvPr/>
            </p:nvSpPr>
            <p:spPr>
              <a:xfrm>
                <a:off x="4644008" y="3151274"/>
                <a:ext cx="4042792" cy="2737160"/>
              </a:xfrm>
              <a:prstGeom prst="rect">
                <a:avLst/>
              </a:prstGeom>
              <a:blipFill rotWithShape="0">
                <a:blip r:embed="rId4"/>
                <a:stretch>
                  <a:fillRect l="-1659" t="-1336"/>
                </a:stretch>
              </a:blipFill>
            </p:spPr>
            <p:txBody>
              <a:bodyPr/>
              <a:lstStyle/>
              <a:p>
                <a:r>
                  <a:rPr lang="en-US">
                    <a:noFill/>
                  </a:rPr>
                  <a:t> </a:t>
                </a:r>
              </a:p>
            </p:txBody>
          </p:sp>
        </mc:Fallback>
      </mc:AlternateContent>
      <p:pic>
        <p:nvPicPr>
          <p:cNvPr id="7" name="Picture 6"/>
          <p:cNvPicPr>
            <a:picLocks/>
          </p:cNvPicPr>
          <p:nvPr/>
        </p:nvPicPr>
        <p:blipFill>
          <a:blip r:embed="rId5"/>
          <a:stretch>
            <a:fillRect/>
          </a:stretch>
        </p:blipFill>
        <p:spPr>
          <a:xfrm>
            <a:off x="734400" y="2775600"/>
            <a:ext cx="3837600" cy="3790800"/>
          </a:xfrm>
          <a:prstGeom prst="rect">
            <a:avLst/>
          </a:prstGeom>
        </p:spPr>
      </p:pic>
      <p:sp>
        <p:nvSpPr>
          <p:cNvPr id="6" name="TextBox 5"/>
          <p:cNvSpPr txBox="1"/>
          <p:nvPr/>
        </p:nvSpPr>
        <p:spPr>
          <a:xfrm>
            <a:off x="6283565" y="2243363"/>
            <a:ext cx="2436501" cy="369332"/>
          </a:xfrm>
          <a:prstGeom prst="rect">
            <a:avLst/>
          </a:prstGeom>
          <a:noFill/>
        </p:spPr>
        <p:txBody>
          <a:bodyPr wrap="none" rtlCol="0">
            <a:spAutoFit/>
          </a:bodyPr>
          <a:lstStyle/>
          <a:p>
            <a:r>
              <a:rPr lang="en-US" altLang="ko-KR" i="1" dirty="0" smtClean="0">
                <a:solidFill>
                  <a:srgbClr val="FFC000"/>
                </a:solidFill>
              </a:rPr>
              <a:t>h</a:t>
            </a:r>
            <a:r>
              <a:rPr lang="en-US" altLang="ko-KR" dirty="0" smtClean="0"/>
              <a:t>: filtering bandwidth</a:t>
            </a:r>
            <a:endParaRPr lang="ko-KR" altLang="en-US" dirty="0"/>
          </a:p>
        </p:txBody>
      </p:sp>
    </p:spTree>
    <p:extLst>
      <p:ext uri="{BB962C8B-B14F-4D97-AF65-F5344CB8AC3E}">
        <p14:creationId xmlns:p14="http://schemas.microsoft.com/office/powerpoint/2010/main" val="3726684953"/>
      </p:ext>
    </p:extLst>
  </p:cSld>
  <p:clrMapOvr>
    <a:masterClrMapping/>
  </p:clrMapOvr>
  <mc:AlternateContent xmlns:mc="http://schemas.openxmlformats.org/markup-compatibility/2006">
    <mc:Choice xmlns:p14="http://schemas.microsoft.com/office/powerpoint/2010/main" Requires="p14">
      <p:transition spd="slow" p14:dur="2000" advTm="22782"/>
    </mc:Choice>
    <mc:Fallback>
      <p:transition spd="slow" advTm="22782"/>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Approach</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sz="2400" dirty="0" smtClean="0"/>
                  <a:t>Local bandwidth selection (adaptive filtering)</a:t>
                </a:r>
              </a:p>
              <a:p>
                <a:pPr lvl="1"/>
                <a:r>
                  <a:rPr lang="en-US" sz="2400" dirty="0" smtClean="0"/>
                  <a:t>In each pixel, we estimate the optimal bandwidth that minimizes the following:</a:t>
                </a:r>
              </a:p>
              <a:p>
                <a:pPr lvl="2"/>
                <a14:m>
                  <m:oMath xmlns:m="http://schemas.openxmlformats.org/officeDocument/2006/math">
                    <m:r>
                      <a:rPr lang="en-US" i="1">
                        <a:latin typeface="Cambria Math"/>
                      </a:rPr>
                      <m:t>𝑀𝑆𝐸</m:t>
                    </m:r>
                    <m:d>
                      <m:dPr>
                        <m:ctrlPr>
                          <a:rPr lang="en-US" i="1">
                            <a:latin typeface="Cambria Math" panose="02040503050406030204" pitchFamily="18" charset="0"/>
                          </a:rPr>
                        </m:ctrlPr>
                      </m:dPr>
                      <m:e>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a:rPr>
                                  <m:t>𝑓</m:t>
                                </m:r>
                              </m:e>
                            </m:acc>
                          </m:e>
                          <m:sub>
                            <m:r>
                              <a:rPr lang="en-US" b="0" i="1" smtClean="0">
                                <a:latin typeface="Cambria Math"/>
                              </a:rPr>
                              <m:t>h</m:t>
                            </m:r>
                          </m:sub>
                        </m:sSub>
                        <m:d>
                          <m:dPr>
                            <m:ctrlPr>
                              <a:rPr lang="en-US" i="1">
                                <a:latin typeface="Cambria Math" panose="02040503050406030204" pitchFamily="18" charset="0"/>
                              </a:rPr>
                            </m:ctrlPr>
                          </m:dPr>
                          <m:e>
                            <m:r>
                              <a:rPr lang="en-US" i="1">
                                <a:latin typeface="Cambria Math"/>
                              </a:rPr>
                              <m:t>𝑥</m:t>
                            </m:r>
                          </m:e>
                        </m:d>
                      </m:e>
                    </m:d>
                    <m:r>
                      <a:rPr lang="en-US" i="1">
                        <a:latin typeface="Cambria Math"/>
                      </a:rPr>
                      <m:t>=</m:t>
                    </m:r>
                    <m:sSup>
                      <m:sSupPr>
                        <m:ctrlPr>
                          <a:rPr lang="en-US" i="1">
                            <a:latin typeface="Cambria Math" panose="02040503050406030204" pitchFamily="18" charset="0"/>
                          </a:rPr>
                        </m:ctrlPr>
                      </m:sSupPr>
                      <m:e>
                        <m:r>
                          <a:rPr lang="en-US" b="0" i="1" smtClean="0">
                            <a:latin typeface="Cambria Math" panose="02040503050406030204" pitchFamily="18" charset="0"/>
                          </a:rPr>
                          <m:t>𝑏𝑖𝑎𝑠</m:t>
                        </m:r>
                        <m:d>
                          <m:dPr>
                            <m:begChr m:val="["/>
                            <m:endChr m:val="]"/>
                            <m:ctrlPr>
                              <a:rPr lang="en-US" i="1">
                                <a:latin typeface="Cambria Math" panose="02040503050406030204" pitchFamily="18" charset="0"/>
                              </a:rPr>
                            </m:ctrlPr>
                          </m:dPr>
                          <m:e>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a:rPr>
                                      <m:t>𝑓</m:t>
                                    </m:r>
                                  </m:e>
                                </m:acc>
                              </m:e>
                              <m:sub>
                                <m:r>
                                  <a:rPr lang="en-US" b="0" i="1" smtClean="0">
                                    <a:latin typeface="Cambria Math"/>
                                  </a:rPr>
                                  <m:t>h</m:t>
                                </m:r>
                              </m:sub>
                            </m:sSub>
                            <m:d>
                              <m:dPr>
                                <m:ctrlPr>
                                  <a:rPr lang="en-US" i="1">
                                    <a:latin typeface="Cambria Math" panose="02040503050406030204" pitchFamily="18" charset="0"/>
                                  </a:rPr>
                                </m:ctrlPr>
                              </m:dPr>
                              <m:e>
                                <m:r>
                                  <a:rPr lang="en-US" i="1">
                                    <a:latin typeface="Cambria Math"/>
                                  </a:rPr>
                                  <m:t>𝑥</m:t>
                                </m:r>
                              </m:e>
                            </m:d>
                          </m:e>
                        </m:d>
                        <m:r>
                          <m:rPr>
                            <m:nor/>
                          </m:rPr>
                          <a:rPr lang="en-US" dirty="0"/>
                          <m:t> </m:t>
                        </m:r>
                      </m:e>
                      <m:sup>
                        <m:r>
                          <a:rPr lang="en-US" i="1">
                            <a:latin typeface="Cambria Math"/>
                          </a:rPr>
                          <m:t>2</m:t>
                        </m:r>
                      </m:sup>
                    </m:sSup>
                    <m:r>
                      <a:rPr lang="en-US" i="1">
                        <a:latin typeface="Cambria Math"/>
                      </a:rPr>
                      <m:t>+</m:t>
                    </m:r>
                    <m:r>
                      <a:rPr lang="en-US" i="1">
                        <a:latin typeface="Cambria Math"/>
                      </a:rPr>
                      <m:t>𝑣𝑎𝑟</m:t>
                    </m:r>
                    <m:r>
                      <a:rPr lang="en-US" i="1">
                        <a:latin typeface="Cambria Math"/>
                      </a:rPr>
                      <m:t>(</m:t>
                    </m:r>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a:rPr>
                              <m:t>𝑓</m:t>
                            </m:r>
                          </m:e>
                        </m:acc>
                      </m:e>
                      <m:sub>
                        <m:r>
                          <a:rPr lang="en-US" b="0" i="1" smtClean="0">
                            <a:latin typeface="Cambria Math"/>
                          </a:rPr>
                          <m:t>h</m:t>
                        </m:r>
                      </m:sub>
                    </m:sSub>
                    <m:d>
                      <m:dPr>
                        <m:ctrlPr>
                          <a:rPr lang="en-US" i="1">
                            <a:latin typeface="Cambria Math" panose="02040503050406030204" pitchFamily="18" charset="0"/>
                          </a:rPr>
                        </m:ctrlPr>
                      </m:dPr>
                      <m:e>
                        <m:r>
                          <a:rPr lang="en-US" i="1">
                            <a:latin typeface="Cambria Math"/>
                          </a:rPr>
                          <m:t>𝑥</m:t>
                        </m:r>
                      </m:e>
                    </m:d>
                  </m:oMath>
                </a14:m>
                <a:r>
                  <a:rPr lang="en-US" dirty="0"/>
                  <a:t>)</a:t>
                </a:r>
              </a:p>
              <a:p>
                <a:pPr lvl="2"/>
                <a:r>
                  <a:rPr lang="en-US" dirty="0" smtClean="0"/>
                  <a:t>In smooth regions,</a:t>
                </a:r>
              </a:p>
              <a:p>
                <a:pPr lvl="3"/>
                <a:r>
                  <a:rPr lang="en-US" dirty="0" smtClean="0"/>
                  <a:t>Large bandwidths are desirable for reducing variance.</a:t>
                </a:r>
              </a:p>
              <a:p>
                <a:pPr lvl="2"/>
                <a:r>
                  <a:rPr lang="en-US" dirty="0" smtClean="0"/>
                  <a:t>In edge regions,</a:t>
                </a:r>
              </a:p>
              <a:p>
                <a:pPr lvl="3"/>
                <a:r>
                  <a:rPr lang="en-US" dirty="0" smtClean="0"/>
                  <a:t>Small bandwidths </a:t>
                </a:r>
                <a:r>
                  <a:rPr lang="en-US" dirty="0"/>
                  <a:t>are </a:t>
                </a:r>
                <a:r>
                  <a:rPr lang="en-US" dirty="0" smtClean="0"/>
                  <a:t>necessary for minimizing bias.</a:t>
                </a: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963" t="-1078" r="-1926"/>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3371769120"/>
      </p:ext>
    </p:extLst>
  </p:cSld>
  <p:clrMapOvr>
    <a:masterClrMapping/>
  </p:clrMapOvr>
  <mc:AlternateContent xmlns:mc="http://schemas.openxmlformats.org/markup-compatibility/2006">
    <mc:Choice xmlns:p14="http://schemas.microsoft.com/office/powerpoint/2010/main" Requires="p14">
      <p:transition spd="slow" p14:dur="2000" advTm="50553"/>
    </mc:Choice>
    <mc:Fallback>
      <p:transition spd="slow" advTm="50553"/>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0.4|0.5"/>
</p:tagLst>
</file>

<file path=ppt/tags/tag2.xml><?xml version="1.0" encoding="utf-8"?>
<p:tagLst xmlns:a="http://schemas.openxmlformats.org/drawingml/2006/main" xmlns:r="http://schemas.openxmlformats.org/officeDocument/2006/relationships" xmlns:p="http://schemas.openxmlformats.org/presentationml/2006/main">
  <p:tag name="TIMING" val="|4.9"/>
</p:tagLst>
</file>

<file path=ppt/theme/theme1.xml><?xml version="1.0" encoding="utf-8"?>
<a:theme xmlns:a="http://schemas.openxmlformats.org/drawingml/2006/main" name="Office 테마">
  <a:themeElements>
    <a:clrScheme name="사용자 지정 2">
      <a:dk1>
        <a:sysClr val="windowText" lastClr="000000"/>
      </a:dk1>
      <a:lt1>
        <a:sysClr val="window" lastClr="FFFFFF"/>
      </a:lt1>
      <a:dk2>
        <a:srgbClr val="1F497D"/>
      </a:dk2>
      <a:lt2>
        <a:srgbClr val="EEECE1"/>
      </a:lt2>
      <a:accent1>
        <a:srgbClr val="4F81BD"/>
      </a:accent1>
      <a:accent2>
        <a:srgbClr val="C0504D"/>
      </a:accent2>
      <a:accent3>
        <a:srgbClr val="92D050"/>
      </a:accent3>
      <a:accent4>
        <a:srgbClr val="8064A2"/>
      </a:accent4>
      <a:accent5>
        <a:srgbClr val="00B0F0"/>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15">
  <a:themeElements>
    <a:clrScheme name="SIGGRAPH 2015">
      <a:dk1>
        <a:srgbClr val="4C75A5"/>
      </a:dk1>
      <a:lt1>
        <a:srgbClr val="FFFFFF"/>
      </a:lt1>
      <a:dk2>
        <a:srgbClr val="4C75A5"/>
      </a:dk2>
      <a:lt2>
        <a:srgbClr val="FFFFFF"/>
      </a:lt2>
      <a:accent1>
        <a:srgbClr val="A0B3D8"/>
      </a:accent1>
      <a:accent2>
        <a:srgbClr val="CDDB1C"/>
      </a:accent2>
      <a:accent3>
        <a:srgbClr val="950026"/>
      </a:accent3>
      <a:accent4>
        <a:srgbClr val="F6A168"/>
      </a:accent4>
      <a:accent5>
        <a:srgbClr val="E30078"/>
      </a:accent5>
      <a:accent6>
        <a:srgbClr val="380E2C"/>
      </a:accent6>
      <a:hlink>
        <a:srgbClr val="380E2C"/>
      </a:hlink>
      <a:folHlink>
        <a:srgbClr val="A0B3C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S15">
  <a:themeElements>
    <a:clrScheme name="SIGGRAPH 2015">
      <a:dk1>
        <a:srgbClr val="4C75A5"/>
      </a:dk1>
      <a:lt1>
        <a:srgbClr val="FFFFFF"/>
      </a:lt1>
      <a:dk2>
        <a:srgbClr val="4C75A5"/>
      </a:dk2>
      <a:lt2>
        <a:srgbClr val="FFFFFF"/>
      </a:lt2>
      <a:accent1>
        <a:srgbClr val="A0B3D8"/>
      </a:accent1>
      <a:accent2>
        <a:srgbClr val="CDDB1C"/>
      </a:accent2>
      <a:accent3>
        <a:srgbClr val="950026"/>
      </a:accent3>
      <a:accent4>
        <a:srgbClr val="F6A168"/>
      </a:accent4>
      <a:accent5>
        <a:srgbClr val="E30078"/>
      </a:accent5>
      <a:accent6>
        <a:srgbClr val="380E2C"/>
      </a:accent6>
      <a:hlink>
        <a:srgbClr val="380E2C"/>
      </a:hlink>
      <a:folHlink>
        <a:srgbClr val="A0B3C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S15">
  <a:themeElements>
    <a:clrScheme name="SIGGRAPH 2015">
      <a:dk1>
        <a:srgbClr val="4C75A5"/>
      </a:dk1>
      <a:lt1>
        <a:srgbClr val="FFFFFF"/>
      </a:lt1>
      <a:dk2>
        <a:srgbClr val="4C75A5"/>
      </a:dk2>
      <a:lt2>
        <a:srgbClr val="FFFFFF"/>
      </a:lt2>
      <a:accent1>
        <a:srgbClr val="A0B3D8"/>
      </a:accent1>
      <a:accent2>
        <a:srgbClr val="CDDB1C"/>
      </a:accent2>
      <a:accent3>
        <a:srgbClr val="950026"/>
      </a:accent3>
      <a:accent4>
        <a:srgbClr val="F6A168"/>
      </a:accent4>
      <a:accent5>
        <a:srgbClr val="E30078"/>
      </a:accent5>
      <a:accent6>
        <a:srgbClr val="380E2C"/>
      </a:accent6>
      <a:hlink>
        <a:srgbClr val="380E2C"/>
      </a:hlink>
      <a:folHlink>
        <a:srgbClr val="A0B3C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S15">
  <a:themeElements>
    <a:clrScheme name="SIGGRAPH 2015">
      <a:dk1>
        <a:srgbClr val="4C75A5"/>
      </a:dk1>
      <a:lt1>
        <a:srgbClr val="FFFFFF"/>
      </a:lt1>
      <a:dk2>
        <a:srgbClr val="4C75A5"/>
      </a:dk2>
      <a:lt2>
        <a:srgbClr val="FFFFFF"/>
      </a:lt2>
      <a:accent1>
        <a:srgbClr val="A0B3D8"/>
      </a:accent1>
      <a:accent2>
        <a:srgbClr val="CDDB1C"/>
      </a:accent2>
      <a:accent3>
        <a:srgbClr val="950026"/>
      </a:accent3>
      <a:accent4>
        <a:srgbClr val="F6A168"/>
      </a:accent4>
      <a:accent5>
        <a:srgbClr val="E30078"/>
      </a:accent5>
      <a:accent6>
        <a:srgbClr val="380E2C"/>
      </a:accent6>
      <a:hlink>
        <a:srgbClr val="380E2C"/>
      </a:hlink>
      <a:folHlink>
        <a:srgbClr val="A0B3C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26948</TotalTime>
  <Words>1628</Words>
  <Application>Microsoft Office PowerPoint</Application>
  <PresentationFormat>On-screen Show (4:3)</PresentationFormat>
  <Paragraphs>385</Paragraphs>
  <Slides>33</Slides>
  <Notes>22</Notes>
  <HiddenSlides>0</HiddenSlides>
  <MMClips>1</MMClips>
  <ScaleCrop>false</ScaleCrop>
  <HeadingPairs>
    <vt:vector size="8" baseType="variant">
      <vt:variant>
        <vt:lpstr>Fonts Used</vt:lpstr>
      </vt:variant>
      <vt:variant>
        <vt:i4>9</vt:i4>
      </vt:variant>
      <vt:variant>
        <vt:lpstr>Theme</vt:lpstr>
      </vt:variant>
      <vt:variant>
        <vt:i4>5</vt:i4>
      </vt:variant>
      <vt:variant>
        <vt:lpstr>Embedded OLE Servers</vt:lpstr>
      </vt:variant>
      <vt:variant>
        <vt:i4>0</vt:i4>
      </vt:variant>
      <vt:variant>
        <vt:lpstr>Slide Titles</vt:lpstr>
      </vt:variant>
      <vt:variant>
        <vt:i4>33</vt:i4>
      </vt:variant>
    </vt:vector>
  </HeadingPairs>
  <TitlesOfParts>
    <vt:vector size="47" baseType="lpstr">
      <vt:lpstr>ＭＳ Ｐゴシック</vt:lpstr>
      <vt:lpstr>굴림</vt:lpstr>
      <vt:lpstr>맑은 고딕</vt:lpstr>
      <vt:lpstr>Arial</vt:lpstr>
      <vt:lpstr>Arial</vt:lpstr>
      <vt:lpstr>Calibri</vt:lpstr>
      <vt:lpstr>Cambria Math</vt:lpstr>
      <vt:lpstr>Tahoma</vt:lpstr>
      <vt:lpstr>Wingdings</vt:lpstr>
      <vt:lpstr>Office 테마</vt:lpstr>
      <vt:lpstr>S15</vt:lpstr>
      <vt:lpstr>1_S15</vt:lpstr>
      <vt:lpstr>2_S15</vt:lpstr>
      <vt:lpstr>3_S15</vt:lpstr>
      <vt:lpstr>Adaptive Rendering using Weighted Local Regression</vt:lpstr>
      <vt:lpstr>Acknowledgements</vt:lpstr>
      <vt:lpstr>Monte Carlo Ray Tracing</vt:lpstr>
      <vt:lpstr>Monte Carlo Ray Tracing</vt:lpstr>
      <vt:lpstr>PowerPoint Presentation</vt:lpstr>
      <vt:lpstr>Bias-Variance Tradeoff</vt:lpstr>
      <vt:lpstr>Bias-Variance Tradeoff</vt:lpstr>
      <vt:lpstr>Bias-Variance Tradeoff</vt:lpstr>
      <vt:lpstr>Our Approach</vt:lpstr>
      <vt:lpstr>Our Approach</vt:lpstr>
      <vt:lpstr>Our Approach</vt:lpstr>
      <vt:lpstr>Contributions</vt:lpstr>
      <vt:lpstr>Contributions</vt:lpstr>
      <vt:lpstr>Contributions</vt:lpstr>
      <vt:lpstr>Contributions</vt:lpstr>
      <vt:lpstr>Contributions</vt:lpstr>
      <vt:lpstr>Contributions</vt:lpstr>
      <vt:lpstr>Contributions</vt:lpstr>
      <vt:lpstr>Contributions</vt:lpstr>
      <vt:lpstr>Contributions</vt:lpstr>
      <vt:lpstr>Contributions</vt:lpstr>
      <vt:lpstr>Contributions</vt:lpstr>
      <vt:lpstr>ban〖dwidth〗_j</vt:lpstr>
      <vt:lpstr>Estimation for Reconstruction Error</vt:lpstr>
      <vt:lpstr>Adaptive Sampling</vt:lpstr>
      <vt:lpstr>Results</vt:lpstr>
      <vt:lpstr>Equal-time Comparison</vt:lpstr>
      <vt:lpstr>Equal-quality Comparison</vt:lpstr>
      <vt:lpstr>PowerPoint Presentation</vt:lpstr>
      <vt:lpstr>Related Talks</vt:lpstr>
      <vt:lpstr>Linear Predictions</vt:lpstr>
      <vt:lpstr>Linear Predictions</vt:lpstr>
      <vt:lpstr>Conclusion and Future Work</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Hybrid Parallel Computation for Proximity Queries</dc:title>
  <dc:creator>administraotr</dc:creator>
  <cp:lastModifiedBy>Yoon Sung-eui</cp:lastModifiedBy>
  <cp:revision>2110</cp:revision>
  <cp:lastPrinted>2012-04-30T14:54:28Z</cp:lastPrinted>
  <dcterms:created xsi:type="dcterms:W3CDTF">2012-03-14T07:53:50Z</dcterms:created>
  <dcterms:modified xsi:type="dcterms:W3CDTF">2015-08-11T07:06:52Z</dcterms:modified>
</cp:coreProperties>
</file>